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Kingred Modern" charset="1" panose="00000000000000000000"/>
      <p:regular r:id="rId20"/>
    </p:embeddedFont>
    <p:embeddedFont>
      <p:font typeface="Magnolia Script" charset="1" panose="02000503070000020003"/>
      <p:regular r:id="rId21"/>
    </p:embeddedFont>
    <p:embeddedFont>
      <p:font typeface="Abril Fatface" charset="1" panose="020005030000000200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a:ln cap="sq">
            <a:noFill/>
            <a:prstDash val="solid"/>
            <a:miter/>
          </a:ln>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70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1654168" y="2842859"/>
            <a:ext cx="15137691" cy="1706319"/>
          </a:xfrm>
          <a:prstGeom prst="rect">
            <a:avLst/>
          </a:prstGeom>
        </p:spPr>
        <p:txBody>
          <a:bodyPr anchor="t" rtlCol="false" tIns="0" lIns="0" bIns="0" rIns="0">
            <a:spAutoFit/>
          </a:bodyPr>
          <a:lstStyle/>
          <a:p>
            <a:pPr algn="ctr">
              <a:lnSpc>
                <a:spcPts val="6859"/>
              </a:lnSpc>
            </a:pPr>
            <a:r>
              <a:rPr lang="en-US" sz="4899">
                <a:solidFill>
                  <a:srgbClr val="522E0C"/>
                </a:solidFill>
                <a:latin typeface="Kingred Modern"/>
                <a:ea typeface="Kingred Modern"/>
                <a:cs typeface="Kingred Modern"/>
                <a:sym typeface="Kingred Modern"/>
              </a:rPr>
              <a:t>ENHANCING IMAGE STEGANOGRAPHY USING GANS AND REDUNDANT LSB TECHNIQUES </a:t>
            </a:r>
          </a:p>
        </p:txBody>
      </p:sp>
      <p:sp>
        <p:nvSpPr>
          <p:cNvPr name="TextBox 14" id="14"/>
          <p:cNvSpPr txBox="true"/>
          <p:nvPr/>
        </p:nvSpPr>
        <p:spPr>
          <a:xfrm rot="0">
            <a:off x="11516433" y="5976609"/>
            <a:ext cx="6038370" cy="1752120"/>
          </a:xfrm>
          <a:prstGeom prst="rect">
            <a:avLst/>
          </a:prstGeom>
        </p:spPr>
        <p:txBody>
          <a:bodyPr anchor="t" rtlCol="false" tIns="0" lIns="0" bIns="0" rIns="0">
            <a:spAutoFit/>
          </a:bodyPr>
          <a:lstStyle/>
          <a:p>
            <a:pPr algn="l">
              <a:lnSpc>
                <a:spcPts val="3176"/>
              </a:lnSpc>
            </a:pPr>
            <a:r>
              <a:rPr lang="en-US" sz="2268">
                <a:solidFill>
                  <a:srgbClr val="2A5732"/>
                </a:solidFill>
                <a:latin typeface="Magnolia Script"/>
                <a:ea typeface="Magnolia Script"/>
                <a:cs typeface="Magnolia Script"/>
                <a:sym typeface="Magnolia Script"/>
              </a:rPr>
              <a:t>By :</a:t>
            </a:r>
          </a:p>
          <a:p>
            <a:pPr algn="l">
              <a:lnSpc>
                <a:spcPts val="1399"/>
              </a:lnSpc>
            </a:pPr>
          </a:p>
          <a:p>
            <a:pPr algn="ctr">
              <a:lnSpc>
                <a:spcPts val="3176"/>
              </a:lnSpc>
            </a:pPr>
            <a:r>
              <a:rPr lang="en-US" sz="2268">
                <a:solidFill>
                  <a:srgbClr val="2A5732"/>
                </a:solidFill>
                <a:latin typeface="Magnolia Script"/>
                <a:ea typeface="Magnolia Script"/>
                <a:cs typeface="Magnolia Script"/>
                <a:sym typeface="Magnolia Script"/>
              </a:rPr>
              <a:t>Chinmay Sanjay Chaudhari(21BCE1250)</a:t>
            </a:r>
          </a:p>
          <a:p>
            <a:pPr algn="ctr">
              <a:lnSpc>
                <a:spcPts val="3176"/>
              </a:lnSpc>
            </a:pPr>
            <a:r>
              <a:rPr lang="en-US" sz="2268">
                <a:solidFill>
                  <a:srgbClr val="2A5732"/>
                </a:solidFill>
                <a:latin typeface="Magnolia Script"/>
                <a:ea typeface="Magnolia Script"/>
                <a:cs typeface="Magnolia Script"/>
                <a:sym typeface="Magnolia Script"/>
              </a:rPr>
              <a:t>Siddhant Rawat(21BCE1253)</a:t>
            </a:r>
          </a:p>
          <a:p>
            <a:pPr algn="ctr">
              <a:lnSpc>
                <a:spcPts val="3176"/>
              </a:lnSpc>
              <a:spcBef>
                <a:spcPct val="0"/>
              </a:spcBef>
            </a:pPr>
            <a:r>
              <a:rPr lang="en-US" sz="2268">
                <a:solidFill>
                  <a:srgbClr val="2A5732"/>
                </a:solidFill>
                <a:latin typeface="Magnolia Script"/>
                <a:ea typeface="Magnolia Script"/>
                <a:cs typeface="Magnolia Script"/>
                <a:sym typeface="Magnolia Script"/>
              </a:rPr>
              <a:t>Rishu Ravi Singh(21BCE1306)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32999"/>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43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43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3395122" y="366910"/>
            <a:ext cx="11786890" cy="913130"/>
          </a:xfrm>
          <a:prstGeom prst="rect">
            <a:avLst/>
          </a:prstGeom>
        </p:spPr>
        <p:txBody>
          <a:bodyPr anchor="t" rtlCol="false" tIns="0" lIns="0" bIns="0" rIns="0">
            <a:spAutoFit/>
          </a:bodyPr>
          <a:lstStyle/>
          <a:p>
            <a:pPr algn="just">
              <a:lnSpc>
                <a:spcPts val="7419"/>
              </a:lnSpc>
              <a:spcBef>
                <a:spcPct val="0"/>
              </a:spcBef>
            </a:pPr>
            <a:r>
              <a:rPr lang="en-US" sz="5299">
                <a:solidFill>
                  <a:srgbClr val="522E0C"/>
                </a:solidFill>
                <a:latin typeface="Kingred Modern"/>
                <a:ea typeface="Kingred Modern"/>
                <a:cs typeface="Kingred Modern"/>
                <a:sym typeface="Kingred Modern"/>
              </a:rPr>
              <a:t>DETAILED SYSTEM COMPONENTS</a:t>
            </a:r>
          </a:p>
        </p:txBody>
      </p:sp>
      <p:sp>
        <p:nvSpPr>
          <p:cNvPr name="TextBox 14" id="14"/>
          <p:cNvSpPr txBox="true"/>
          <p:nvPr/>
        </p:nvSpPr>
        <p:spPr>
          <a:xfrm rot="0">
            <a:off x="2381416" y="2001000"/>
            <a:ext cx="9797048" cy="502474"/>
          </a:xfrm>
          <a:prstGeom prst="rect">
            <a:avLst/>
          </a:prstGeom>
        </p:spPr>
        <p:txBody>
          <a:bodyPr anchor="t" rtlCol="false" tIns="0" lIns="0" bIns="0" rIns="0">
            <a:spAutoFit/>
          </a:bodyPr>
          <a:lstStyle/>
          <a:p>
            <a:pPr algn="l">
              <a:lnSpc>
                <a:spcPts val="4055"/>
              </a:lnSpc>
              <a:spcBef>
                <a:spcPct val="0"/>
              </a:spcBef>
            </a:pPr>
            <a:r>
              <a:rPr lang="en-US" sz="2896">
                <a:solidFill>
                  <a:srgbClr val="000000"/>
                </a:solidFill>
                <a:latin typeface="Kingred Modern"/>
                <a:ea typeface="Kingred Modern"/>
                <a:cs typeface="Kingred Modern"/>
                <a:sym typeface="Kingred Modern"/>
              </a:rPr>
              <a:t>STEP 3: SECRET MESSAGE EMBEDDING USING LSB</a:t>
            </a:r>
          </a:p>
        </p:txBody>
      </p:sp>
      <p:sp>
        <p:nvSpPr>
          <p:cNvPr name="TextBox 15" id="15"/>
          <p:cNvSpPr txBox="true"/>
          <p:nvPr/>
        </p:nvSpPr>
        <p:spPr>
          <a:xfrm rot="0">
            <a:off x="2381416" y="3233958"/>
            <a:ext cx="13814301" cy="5251911"/>
          </a:xfrm>
          <a:prstGeom prst="rect">
            <a:avLst/>
          </a:prstGeom>
        </p:spPr>
        <p:txBody>
          <a:bodyPr anchor="t" rtlCol="false" tIns="0" lIns="0" bIns="0" rIns="0">
            <a:spAutoFit/>
          </a:bodyPr>
          <a:lstStyle/>
          <a:p>
            <a:pPr algn="l">
              <a:lnSpc>
                <a:spcPts val="3474"/>
              </a:lnSpc>
            </a:pPr>
            <a:r>
              <a:rPr lang="en-US" sz="2481">
                <a:solidFill>
                  <a:srgbClr val="000000"/>
                </a:solidFill>
                <a:latin typeface="Kingred Modern"/>
                <a:ea typeface="Kingred Modern"/>
                <a:cs typeface="Kingred Modern"/>
                <a:sym typeface="Kingred Modern"/>
              </a:rPr>
              <a:t>OVERVIEW:</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LSB</a:t>
            </a:r>
            <a:r>
              <a:rPr lang="en-US" sz="2481">
                <a:solidFill>
                  <a:srgbClr val="000000"/>
                </a:solidFill>
                <a:latin typeface="Kingred Modern"/>
                <a:ea typeface="Kingred Modern"/>
                <a:cs typeface="Kingred Modern"/>
                <a:sym typeface="Kingred Modern"/>
              </a:rPr>
              <a:t> embeds a secret message int</a:t>
            </a:r>
            <a:r>
              <a:rPr lang="en-US" sz="2481">
                <a:solidFill>
                  <a:srgbClr val="000000"/>
                </a:solidFill>
                <a:latin typeface="Kingred Modern"/>
                <a:ea typeface="Kingred Modern"/>
                <a:cs typeface="Kingred Modern"/>
                <a:sym typeface="Kingred Modern"/>
              </a:rPr>
              <a:t>O THE PIXEL DATA</a:t>
            </a:r>
            <a:r>
              <a:rPr lang="en-US" sz="2481">
                <a:solidFill>
                  <a:srgbClr val="000000"/>
                </a:solidFill>
                <a:latin typeface="Kingred Modern"/>
                <a:ea typeface="Kingred Modern"/>
                <a:cs typeface="Kingred Modern"/>
                <a:sym typeface="Kingred Modern"/>
              </a:rPr>
              <a:t> OF </a:t>
            </a:r>
            <a:r>
              <a:rPr lang="en-US" sz="2481">
                <a:solidFill>
                  <a:srgbClr val="000000"/>
                </a:solidFill>
                <a:latin typeface="Kingred Modern"/>
                <a:ea typeface="Kingred Modern"/>
                <a:cs typeface="Kingred Modern"/>
                <a:sym typeface="Kingred Modern"/>
              </a:rPr>
              <a:t>THE BLENDED IMAGE.</a:t>
            </a:r>
          </a:p>
          <a:p>
            <a:pPr algn="l">
              <a:lnSpc>
                <a:spcPts val="3474"/>
              </a:lnSpc>
              <a:spcBef>
                <a:spcPct val="0"/>
              </a:spcBef>
            </a:pPr>
          </a:p>
          <a:p>
            <a:pPr algn="l">
              <a:lnSpc>
                <a:spcPts val="3474"/>
              </a:lnSpc>
              <a:spcBef>
                <a:spcPct val="0"/>
              </a:spcBef>
            </a:pPr>
            <a:r>
              <a:rPr lang="en-US" sz="2481">
                <a:solidFill>
                  <a:srgbClr val="000000"/>
                </a:solidFill>
                <a:latin typeface="Kingred Modern"/>
                <a:ea typeface="Kingred Modern"/>
                <a:cs typeface="Kingred Modern"/>
                <a:sym typeface="Kingred Modern"/>
              </a:rPr>
              <a:t>PROCESS:</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CONVERT THE MESSAGE TO BINARY AND APPEND A NULL CHARACTER.</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REPLACE THE LSB OF PIXELS WITH TH</a:t>
            </a:r>
            <a:r>
              <a:rPr lang="en-US" sz="2481">
                <a:solidFill>
                  <a:srgbClr val="000000"/>
                </a:solidFill>
                <a:latin typeface="Kingred Modern"/>
                <a:ea typeface="Kingred Modern"/>
                <a:cs typeface="Kingred Modern"/>
                <a:sym typeface="Kingred Modern"/>
              </a:rPr>
              <a:t>E MESSAGE BITS.</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USE REDUNDANCY FOR ERROR</a:t>
            </a:r>
            <a:r>
              <a:rPr lang="en-US" sz="2481">
                <a:solidFill>
                  <a:srgbClr val="000000"/>
                </a:solidFill>
                <a:latin typeface="Kingred Modern"/>
                <a:ea typeface="Kingred Modern"/>
                <a:cs typeface="Kingred Modern"/>
                <a:sym typeface="Kingred Modern"/>
              </a:rPr>
              <a:t> CORRECTION.</a:t>
            </a:r>
          </a:p>
          <a:p>
            <a:pPr algn="l">
              <a:lnSpc>
                <a:spcPts val="3474"/>
              </a:lnSpc>
              <a:spcBef>
                <a:spcPct val="0"/>
              </a:spcBef>
            </a:pPr>
          </a:p>
          <a:p>
            <a:pPr algn="l">
              <a:lnSpc>
                <a:spcPts val="3474"/>
              </a:lnSpc>
              <a:spcBef>
                <a:spcPct val="0"/>
              </a:spcBef>
            </a:pPr>
            <a:r>
              <a:rPr lang="en-US" sz="2481">
                <a:solidFill>
                  <a:srgbClr val="000000"/>
                </a:solidFill>
                <a:latin typeface="Kingred Modern"/>
                <a:ea typeface="Kingred Modern"/>
                <a:cs typeface="Kingred Modern"/>
                <a:sym typeface="Kingred Modern"/>
              </a:rPr>
              <a:t>KEY FEATURES:</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DATA IS HIDDEN WITHOUT VISUAL DISTORTION.</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RESILIENT TO NOISE DURING TRANSMISSION.</a:t>
            </a:r>
          </a:p>
          <a:p>
            <a:pPr algn="l">
              <a:lnSpc>
                <a:spcPts val="3474"/>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70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3395122" y="366910"/>
            <a:ext cx="11786890" cy="913130"/>
          </a:xfrm>
          <a:prstGeom prst="rect">
            <a:avLst/>
          </a:prstGeom>
        </p:spPr>
        <p:txBody>
          <a:bodyPr anchor="t" rtlCol="false" tIns="0" lIns="0" bIns="0" rIns="0">
            <a:spAutoFit/>
          </a:bodyPr>
          <a:lstStyle/>
          <a:p>
            <a:pPr algn="just">
              <a:lnSpc>
                <a:spcPts val="7419"/>
              </a:lnSpc>
              <a:spcBef>
                <a:spcPct val="0"/>
              </a:spcBef>
            </a:pPr>
            <a:r>
              <a:rPr lang="en-US" sz="5299">
                <a:solidFill>
                  <a:srgbClr val="522E0C"/>
                </a:solidFill>
                <a:latin typeface="Kingred Modern"/>
                <a:ea typeface="Kingred Modern"/>
                <a:cs typeface="Kingred Modern"/>
                <a:sym typeface="Kingred Modern"/>
              </a:rPr>
              <a:t>DETAILED SYSTEM COMPONENTS</a:t>
            </a:r>
          </a:p>
        </p:txBody>
      </p:sp>
      <p:sp>
        <p:nvSpPr>
          <p:cNvPr name="TextBox 14" id="14"/>
          <p:cNvSpPr txBox="true"/>
          <p:nvPr/>
        </p:nvSpPr>
        <p:spPr>
          <a:xfrm rot="0">
            <a:off x="4245476" y="1991489"/>
            <a:ext cx="9797048" cy="502474"/>
          </a:xfrm>
          <a:prstGeom prst="rect">
            <a:avLst/>
          </a:prstGeom>
        </p:spPr>
        <p:txBody>
          <a:bodyPr anchor="t" rtlCol="false" tIns="0" lIns="0" bIns="0" rIns="0">
            <a:spAutoFit/>
          </a:bodyPr>
          <a:lstStyle/>
          <a:p>
            <a:pPr algn="l">
              <a:lnSpc>
                <a:spcPts val="4055"/>
              </a:lnSpc>
              <a:spcBef>
                <a:spcPct val="0"/>
              </a:spcBef>
            </a:pPr>
            <a:r>
              <a:rPr lang="en-US" sz="2896">
                <a:solidFill>
                  <a:srgbClr val="000000"/>
                </a:solidFill>
                <a:latin typeface="Kingred Modern"/>
                <a:ea typeface="Kingred Modern"/>
                <a:cs typeface="Kingred Modern"/>
                <a:sym typeface="Kingred Modern"/>
              </a:rPr>
              <a:t>STEP 4: EXTRACTING THE SECRET MESSAGE</a:t>
            </a:r>
          </a:p>
        </p:txBody>
      </p:sp>
      <p:sp>
        <p:nvSpPr>
          <p:cNvPr name="TextBox 15" id="15"/>
          <p:cNvSpPr txBox="true"/>
          <p:nvPr/>
        </p:nvSpPr>
        <p:spPr>
          <a:xfrm rot="0">
            <a:off x="2559595" y="3385173"/>
            <a:ext cx="14232265" cy="5251911"/>
          </a:xfrm>
          <a:prstGeom prst="rect">
            <a:avLst/>
          </a:prstGeom>
        </p:spPr>
        <p:txBody>
          <a:bodyPr anchor="t" rtlCol="false" tIns="0" lIns="0" bIns="0" rIns="0">
            <a:spAutoFit/>
          </a:bodyPr>
          <a:lstStyle/>
          <a:p>
            <a:pPr algn="l">
              <a:lnSpc>
                <a:spcPts val="3474"/>
              </a:lnSpc>
            </a:pPr>
            <a:r>
              <a:rPr lang="en-US" sz="2481">
                <a:solidFill>
                  <a:srgbClr val="000000"/>
                </a:solidFill>
                <a:latin typeface="Kingred Modern"/>
                <a:ea typeface="Kingred Modern"/>
                <a:cs typeface="Kingred Modern"/>
                <a:sym typeface="Kingred Modern"/>
              </a:rPr>
              <a:t>OVERVIEW:</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EXTRACT</a:t>
            </a:r>
            <a:r>
              <a:rPr lang="en-US" sz="2481">
                <a:solidFill>
                  <a:srgbClr val="000000"/>
                </a:solidFill>
                <a:latin typeface="Kingred Modern"/>
                <a:ea typeface="Kingred Modern"/>
                <a:cs typeface="Kingred Modern"/>
                <a:sym typeface="Kingred Modern"/>
              </a:rPr>
              <a:t>s the hidden message fr</a:t>
            </a:r>
            <a:r>
              <a:rPr lang="en-US" sz="2481">
                <a:solidFill>
                  <a:srgbClr val="000000"/>
                </a:solidFill>
                <a:latin typeface="Kingred Modern"/>
                <a:ea typeface="Kingred Modern"/>
                <a:cs typeface="Kingred Modern"/>
                <a:sym typeface="Kingred Modern"/>
              </a:rPr>
              <a:t>OM THE STEG</a:t>
            </a:r>
            <a:r>
              <a:rPr lang="en-US" sz="2481">
                <a:solidFill>
                  <a:srgbClr val="000000"/>
                </a:solidFill>
                <a:latin typeface="Kingred Modern"/>
                <a:ea typeface="Kingred Modern"/>
                <a:cs typeface="Kingred Modern"/>
                <a:sym typeface="Kingred Modern"/>
              </a:rPr>
              <a:t>O IMAG</a:t>
            </a:r>
            <a:r>
              <a:rPr lang="en-US" sz="2481">
                <a:solidFill>
                  <a:srgbClr val="000000"/>
                </a:solidFill>
                <a:latin typeface="Kingred Modern"/>
                <a:ea typeface="Kingred Modern"/>
                <a:cs typeface="Kingred Modern"/>
                <a:sym typeface="Kingred Modern"/>
              </a:rPr>
              <a:t>E BY DECODING THE LSBS.</a:t>
            </a:r>
          </a:p>
          <a:p>
            <a:pPr algn="l">
              <a:lnSpc>
                <a:spcPts val="3474"/>
              </a:lnSpc>
              <a:spcBef>
                <a:spcPct val="0"/>
              </a:spcBef>
            </a:pPr>
          </a:p>
          <a:p>
            <a:pPr algn="l">
              <a:lnSpc>
                <a:spcPts val="3474"/>
              </a:lnSpc>
              <a:spcBef>
                <a:spcPct val="0"/>
              </a:spcBef>
            </a:pPr>
            <a:r>
              <a:rPr lang="en-US" sz="2481">
                <a:solidFill>
                  <a:srgbClr val="000000"/>
                </a:solidFill>
                <a:latin typeface="Kingred Modern"/>
                <a:ea typeface="Kingred Modern"/>
                <a:cs typeface="Kingred Modern"/>
                <a:sym typeface="Kingred Modern"/>
              </a:rPr>
              <a:t>PROCESS:</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FLATTEN PIXEL DATA, EXTR</a:t>
            </a:r>
            <a:r>
              <a:rPr lang="en-US" sz="2481">
                <a:solidFill>
                  <a:srgbClr val="000000"/>
                </a:solidFill>
                <a:latin typeface="Kingred Modern"/>
                <a:ea typeface="Kingred Modern"/>
                <a:cs typeface="Kingred Modern"/>
                <a:sym typeface="Kingred Modern"/>
              </a:rPr>
              <a:t>ACT LSBS, GROUP IN 3-BIT CHUNKS.</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P</a:t>
            </a:r>
            <a:r>
              <a:rPr lang="en-US" sz="2481">
                <a:solidFill>
                  <a:srgbClr val="000000"/>
                </a:solidFill>
                <a:latin typeface="Kingred Modern"/>
                <a:ea typeface="Kingred Modern"/>
                <a:cs typeface="Kingred Modern"/>
                <a:sym typeface="Kingred Modern"/>
              </a:rPr>
              <a:t>ERFORM MAJORITY VOTING TO CORRECT ERRORS</a:t>
            </a:r>
            <a:r>
              <a:rPr lang="en-US" sz="2481">
                <a:solidFill>
                  <a:srgbClr val="000000"/>
                </a:solidFill>
                <a:latin typeface="Kingred Modern"/>
                <a:ea typeface="Kingred Modern"/>
                <a:cs typeface="Kingred Modern"/>
                <a:sym typeface="Kingred Modern"/>
              </a:rPr>
              <a:t> AND DECODE THE MESSAGE.</a:t>
            </a:r>
          </a:p>
          <a:p>
            <a:pPr algn="l">
              <a:lnSpc>
                <a:spcPts val="3474"/>
              </a:lnSpc>
              <a:spcBef>
                <a:spcPct val="0"/>
              </a:spcBef>
            </a:pPr>
          </a:p>
          <a:p>
            <a:pPr algn="l">
              <a:lnSpc>
                <a:spcPts val="3474"/>
              </a:lnSpc>
              <a:spcBef>
                <a:spcPct val="0"/>
              </a:spcBef>
            </a:pPr>
            <a:r>
              <a:rPr lang="en-US" sz="2481">
                <a:solidFill>
                  <a:srgbClr val="000000"/>
                </a:solidFill>
                <a:latin typeface="Kingred Modern"/>
                <a:ea typeface="Kingred Modern"/>
                <a:cs typeface="Kingred Modern"/>
                <a:sym typeface="Kingred Modern"/>
              </a:rPr>
              <a:t>KEY FEATURES:</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RELIABLE EXTRACTION, EVEN WITH NOISE.</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ENSURES MESSAGE INTEGRITY WITH ERROR CORRECTION.</a:t>
            </a:r>
          </a:p>
          <a:p>
            <a:pPr algn="l">
              <a:lnSpc>
                <a:spcPts val="347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70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Freeform 13" id="13"/>
          <p:cNvSpPr/>
          <p:nvPr/>
        </p:nvSpPr>
        <p:spPr>
          <a:xfrm flipH="false" flipV="false" rot="0">
            <a:off x="1690445" y="2670293"/>
            <a:ext cx="14907109" cy="6775959"/>
          </a:xfrm>
          <a:custGeom>
            <a:avLst/>
            <a:gdLst/>
            <a:ahLst/>
            <a:cxnLst/>
            <a:rect r="r" b="b" t="t" l="l"/>
            <a:pathLst>
              <a:path h="6775959" w="14907109">
                <a:moveTo>
                  <a:pt x="0" y="0"/>
                </a:moveTo>
                <a:lnTo>
                  <a:pt x="14907110" y="0"/>
                </a:lnTo>
                <a:lnTo>
                  <a:pt x="14907110" y="6775958"/>
                </a:lnTo>
                <a:lnTo>
                  <a:pt x="0" y="6775958"/>
                </a:lnTo>
                <a:lnTo>
                  <a:pt x="0" y="0"/>
                </a:lnTo>
                <a:close/>
              </a:path>
            </a:pathLst>
          </a:custGeom>
          <a:blipFill>
            <a:blip r:embed="rId10"/>
            <a:stretch>
              <a:fillRect l="0" t="0" r="0" b="0"/>
            </a:stretch>
          </a:blipFill>
        </p:spPr>
      </p:sp>
      <p:sp>
        <p:nvSpPr>
          <p:cNvPr name="TextBox 14" id="14"/>
          <p:cNvSpPr txBox="true"/>
          <p:nvPr/>
        </p:nvSpPr>
        <p:spPr>
          <a:xfrm rot="0">
            <a:off x="4080238" y="914400"/>
            <a:ext cx="9812089" cy="979170"/>
          </a:xfrm>
          <a:prstGeom prst="rect">
            <a:avLst/>
          </a:prstGeom>
        </p:spPr>
        <p:txBody>
          <a:bodyPr anchor="t" rtlCol="false" tIns="0" lIns="0" bIns="0" rIns="0">
            <a:spAutoFit/>
          </a:bodyPr>
          <a:lstStyle/>
          <a:p>
            <a:pPr algn="just">
              <a:lnSpc>
                <a:spcPts val="7979"/>
              </a:lnSpc>
              <a:spcBef>
                <a:spcPct val="0"/>
              </a:spcBef>
            </a:pPr>
            <a:r>
              <a:rPr lang="en-US" sz="5699">
                <a:solidFill>
                  <a:srgbClr val="522E0C"/>
                </a:solidFill>
                <a:latin typeface="Kingred Modern"/>
                <a:ea typeface="Kingred Modern"/>
                <a:cs typeface="Kingred Modern"/>
                <a:sym typeface="Kingred Modern"/>
              </a:rPr>
              <a:t>OUTCOME  OF THE 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70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47000"/>
            </a:blip>
            <a:stretch>
              <a:fillRect l="0" t="0" r="0" b="0"/>
            </a:stretch>
          </a:blipFill>
        </p:spPr>
      </p:sp>
      <p:sp>
        <p:nvSpPr>
          <p:cNvPr name="TextBox 13" id="13"/>
          <p:cNvSpPr txBox="true"/>
          <p:nvPr/>
        </p:nvSpPr>
        <p:spPr>
          <a:xfrm rot="0">
            <a:off x="6528495" y="640655"/>
            <a:ext cx="5231011" cy="979170"/>
          </a:xfrm>
          <a:prstGeom prst="rect">
            <a:avLst/>
          </a:prstGeom>
        </p:spPr>
        <p:txBody>
          <a:bodyPr anchor="t" rtlCol="false" tIns="0" lIns="0" bIns="0" rIns="0">
            <a:spAutoFit/>
          </a:bodyPr>
          <a:lstStyle/>
          <a:p>
            <a:pPr algn="l">
              <a:lnSpc>
                <a:spcPts val="7979"/>
              </a:lnSpc>
              <a:spcBef>
                <a:spcPct val="0"/>
              </a:spcBef>
            </a:pPr>
            <a:r>
              <a:rPr lang="en-US" sz="5699">
                <a:solidFill>
                  <a:srgbClr val="6E4823"/>
                </a:solidFill>
                <a:latin typeface="Kingred Modern"/>
                <a:ea typeface="Kingred Modern"/>
                <a:cs typeface="Kingred Modern"/>
                <a:sym typeface="Kingred Modern"/>
              </a:rPr>
              <a:t>CONCLUSION:</a:t>
            </a:r>
          </a:p>
        </p:txBody>
      </p:sp>
      <p:sp>
        <p:nvSpPr>
          <p:cNvPr name="TextBox 14" id="14"/>
          <p:cNvSpPr txBox="true"/>
          <p:nvPr/>
        </p:nvSpPr>
        <p:spPr>
          <a:xfrm rot="0">
            <a:off x="1961689" y="1952084"/>
            <a:ext cx="14996974" cy="6926333"/>
          </a:xfrm>
          <a:prstGeom prst="rect">
            <a:avLst/>
          </a:prstGeom>
        </p:spPr>
        <p:txBody>
          <a:bodyPr anchor="t" rtlCol="false" tIns="0" lIns="0" bIns="0" rIns="0">
            <a:spAutoFit/>
          </a:bodyPr>
          <a:lstStyle/>
          <a:p>
            <a:pPr algn="l" marL="523989" indent="-261994" lvl="1">
              <a:lnSpc>
                <a:spcPts val="3397"/>
              </a:lnSpc>
              <a:buFont typeface="Arial"/>
              <a:buChar char="•"/>
            </a:pPr>
            <a:r>
              <a:rPr lang="en-US" sz="2426">
                <a:solidFill>
                  <a:srgbClr val="000000"/>
                </a:solidFill>
                <a:latin typeface="Kingred Modern"/>
                <a:ea typeface="Kingred Modern"/>
                <a:cs typeface="Kingred Modern"/>
                <a:sym typeface="Kingred Modern"/>
              </a:rPr>
              <a:t>GAN-BASED IMAGE GENERATION: GENERATIVE ADVERSARIAL NETWORKS (GANS) ENABLE THE CREATION OF SYNTHETIC IMAGES FROM RANDOM NOISE, WHICH PROVIDES A HIGH LEVEL OF FLEXIBILITY WITHOUT THE NEED FOR AN EXISTING COVER IMAGE.</a:t>
            </a:r>
          </a:p>
          <a:p>
            <a:pPr algn="l">
              <a:lnSpc>
                <a:spcPts val="1017"/>
              </a:lnSpc>
            </a:pPr>
          </a:p>
          <a:p>
            <a:pPr algn="l" marL="523989" indent="-261994" lvl="1">
              <a:lnSpc>
                <a:spcPts val="3397"/>
              </a:lnSpc>
              <a:buFont typeface="Arial"/>
              <a:buChar char="•"/>
            </a:pPr>
            <a:r>
              <a:rPr lang="en-US" sz="2426">
                <a:solidFill>
                  <a:srgbClr val="000000"/>
                </a:solidFill>
                <a:latin typeface="Kingred Modern"/>
                <a:ea typeface="Kingred Modern"/>
                <a:cs typeface="Kingred Modern"/>
                <a:sym typeface="Kingred Modern"/>
              </a:rPr>
              <a:t>Alpha Blending: The process of blending the GAN-generated image with a cover image using alpha blending ensures that the final stego image maintains the visual appearance of the original cover while hiding the synthetic content effectively.</a:t>
            </a:r>
          </a:p>
          <a:p>
            <a:pPr algn="l">
              <a:lnSpc>
                <a:spcPts val="1400"/>
              </a:lnSpc>
            </a:pPr>
          </a:p>
          <a:p>
            <a:pPr algn="l" marL="523989" indent="-261994" lvl="1">
              <a:lnSpc>
                <a:spcPts val="3397"/>
              </a:lnSpc>
              <a:buFont typeface="Arial"/>
              <a:buChar char="•"/>
            </a:pPr>
            <a:r>
              <a:rPr lang="en-US" sz="2426">
                <a:solidFill>
                  <a:srgbClr val="000000"/>
                </a:solidFill>
                <a:latin typeface="Kingred Modern"/>
                <a:ea typeface="Kingred Modern"/>
                <a:cs typeface="Kingred Modern"/>
                <a:sym typeface="Kingred Modern"/>
              </a:rPr>
              <a:t>Message Embedding via LSB: The Least Significant Bit (LSB) method securely embeds a secret message into the pixel data of the blended image, ensuring minimal visual distortion. The added redundancy helps correct errors, making the system more resilient to noise or tampering.</a:t>
            </a:r>
          </a:p>
          <a:p>
            <a:pPr algn="l">
              <a:lnSpc>
                <a:spcPts val="1400"/>
              </a:lnSpc>
            </a:pPr>
          </a:p>
          <a:p>
            <a:pPr algn="l" marL="523989" indent="-261994" lvl="1">
              <a:lnSpc>
                <a:spcPts val="3397"/>
              </a:lnSpc>
              <a:buFont typeface="Arial"/>
              <a:buChar char="•"/>
            </a:pPr>
            <a:r>
              <a:rPr lang="en-US" sz="2426">
                <a:solidFill>
                  <a:srgbClr val="000000"/>
                </a:solidFill>
                <a:latin typeface="Kingred Modern"/>
                <a:ea typeface="Kingred Modern"/>
                <a:cs typeface="Kingred Modern"/>
                <a:sym typeface="Kingred Modern"/>
              </a:rPr>
              <a:t>Web Interface: A user-friendly Flask-based web interface allows users to easily upload images for embedding or extraction, making the system accessible for practical use in secure communications.</a:t>
            </a:r>
          </a:p>
          <a:p>
            <a:pPr algn="l">
              <a:lnSpc>
                <a:spcPts val="3397"/>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70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6528495" y="640655"/>
            <a:ext cx="5468392" cy="979170"/>
          </a:xfrm>
          <a:prstGeom prst="rect">
            <a:avLst/>
          </a:prstGeom>
        </p:spPr>
        <p:txBody>
          <a:bodyPr anchor="t" rtlCol="false" tIns="0" lIns="0" bIns="0" rIns="0">
            <a:spAutoFit/>
          </a:bodyPr>
          <a:lstStyle/>
          <a:p>
            <a:pPr algn="l">
              <a:lnSpc>
                <a:spcPts val="7979"/>
              </a:lnSpc>
              <a:spcBef>
                <a:spcPct val="0"/>
              </a:spcBef>
            </a:pPr>
            <a:r>
              <a:rPr lang="en-US" sz="5699">
                <a:solidFill>
                  <a:srgbClr val="6E4823"/>
                </a:solidFill>
                <a:latin typeface="Kingred Modern"/>
                <a:ea typeface="Kingred Modern"/>
                <a:cs typeface="Kingred Modern"/>
                <a:sym typeface="Kingred Modern"/>
              </a:rPr>
              <a:t>FUTURE WORK</a:t>
            </a:r>
          </a:p>
        </p:txBody>
      </p:sp>
      <p:sp>
        <p:nvSpPr>
          <p:cNvPr name="TextBox 14" id="14"/>
          <p:cNvSpPr txBox="true"/>
          <p:nvPr/>
        </p:nvSpPr>
        <p:spPr>
          <a:xfrm rot="0">
            <a:off x="1976097" y="2182520"/>
            <a:ext cx="14996974" cy="6449280"/>
          </a:xfrm>
          <a:prstGeom prst="rect">
            <a:avLst/>
          </a:prstGeom>
        </p:spPr>
        <p:txBody>
          <a:bodyPr anchor="t" rtlCol="false" tIns="0" lIns="0" bIns="0" rIns="0">
            <a:spAutoFit/>
          </a:bodyPr>
          <a:lstStyle/>
          <a:p>
            <a:pPr algn="l" marL="523989" indent="-261994" lvl="1">
              <a:lnSpc>
                <a:spcPts val="3397"/>
              </a:lnSpc>
              <a:buFont typeface="Arial"/>
              <a:buChar char="•"/>
            </a:pPr>
            <a:r>
              <a:rPr lang="en-US" sz="2426">
                <a:solidFill>
                  <a:srgbClr val="000000"/>
                </a:solidFill>
                <a:latin typeface="Kingred Modern"/>
                <a:ea typeface="Kingred Modern"/>
                <a:cs typeface="Kingred Modern"/>
                <a:sym typeface="Kingred Modern"/>
              </a:rPr>
              <a:t>ENHANCE GAN MODELS: IMPROVE GAN ARCHITECTURES FOR HIGHER-RESOLUTION IMAGES AND BETTER VISUAL FEATURES, MAKING STEGO CONTENT HARDER TO DETECT.</a:t>
            </a:r>
          </a:p>
          <a:p>
            <a:pPr algn="l" marL="523989" indent="-261994" lvl="1">
              <a:lnSpc>
                <a:spcPts val="3397"/>
              </a:lnSpc>
              <a:buFont typeface="Arial"/>
              <a:buChar char="•"/>
            </a:pPr>
            <a:r>
              <a:rPr lang="en-US" sz="2426">
                <a:solidFill>
                  <a:srgbClr val="000000"/>
                </a:solidFill>
                <a:latin typeface="Kingred Modern"/>
                <a:ea typeface="Kingred Modern"/>
                <a:cs typeface="Kingred Modern"/>
                <a:sym typeface="Kingred Modern"/>
              </a:rPr>
              <a:t>Explore Alternative Embedding Techniques: Investigate methods like multi-channel embedding or adaptive steganography to increase security and reduce detectability.</a:t>
            </a:r>
          </a:p>
          <a:p>
            <a:pPr algn="l" marL="523989" indent="-261994" lvl="1">
              <a:lnSpc>
                <a:spcPts val="3397"/>
              </a:lnSpc>
              <a:buFont typeface="Arial"/>
              <a:buChar char="•"/>
            </a:pPr>
            <a:r>
              <a:rPr lang="en-US" sz="2426">
                <a:solidFill>
                  <a:srgbClr val="000000"/>
                </a:solidFill>
                <a:latin typeface="Kingred Modern"/>
                <a:ea typeface="Kingred Modern"/>
                <a:cs typeface="Kingred Modern"/>
                <a:sym typeface="Kingred Modern"/>
              </a:rPr>
              <a:t>Improve Error Correction: Implement more advanced error correction methods (e.g., Hamming codes) to enhance robustness and reliability during message extraction.</a:t>
            </a:r>
          </a:p>
          <a:p>
            <a:pPr algn="l" marL="523989" indent="-261994" lvl="1">
              <a:lnSpc>
                <a:spcPts val="3397"/>
              </a:lnSpc>
              <a:buFont typeface="Arial"/>
              <a:buChar char="•"/>
            </a:pPr>
            <a:r>
              <a:rPr lang="en-US" sz="2426">
                <a:solidFill>
                  <a:srgbClr val="000000"/>
                </a:solidFill>
                <a:latin typeface="Kingred Modern"/>
                <a:ea typeface="Kingred Modern"/>
                <a:cs typeface="Kingred Modern"/>
                <a:sym typeface="Kingred Modern"/>
              </a:rPr>
              <a:t>Enhance User Interface: Improve the web interface with features like batch processing, real-time feedback, and better visualization of the embedding process.</a:t>
            </a:r>
          </a:p>
          <a:p>
            <a:pPr algn="l" marL="523989" indent="-261994" lvl="1">
              <a:lnSpc>
                <a:spcPts val="3397"/>
              </a:lnSpc>
              <a:buFont typeface="Arial"/>
              <a:buChar char="•"/>
            </a:pPr>
            <a:r>
              <a:rPr lang="en-US" sz="2426">
                <a:solidFill>
                  <a:srgbClr val="000000"/>
                </a:solidFill>
                <a:latin typeface="Kingred Modern"/>
                <a:ea typeface="Kingred Modern"/>
                <a:cs typeface="Kingred Modern"/>
                <a:sym typeface="Kingred Modern"/>
              </a:rPr>
              <a:t>Increase Steganalysis Resistance: Develop techniques to make stego images harder to detect by steganalysis tools, enhancing security in sensitive applications.</a:t>
            </a:r>
          </a:p>
          <a:p>
            <a:pPr algn="l">
              <a:lnSpc>
                <a:spcPts val="3397"/>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70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6472163" y="676947"/>
            <a:ext cx="5343674" cy="913050"/>
          </a:xfrm>
          <a:prstGeom prst="rect">
            <a:avLst/>
          </a:prstGeom>
        </p:spPr>
        <p:txBody>
          <a:bodyPr anchor="t" rtlCol="false" tIns="0" lIns="0" bIns="0" rIns="0">
            <a:spAutoFit/>
          </a:bodyPr>
          <a:lstStyle/>
          <a:p>
            <a:pPr algn="just">
              <a:lnSpc>
                <a:spcPts val="7424"/>
              </a:lnSpc>
              <a:spcBef>
                <a:spcPct val="0"/>
              </a:spcBef>
            </a:pPr>
            <a:r>
              <a:rPr lang="en-US" sz="5303">
                <a:solidFill>
                  <a:srgbClr val="522E0C"/>
                </a:solidFill>
                <a:latin typeface="Kingred Modern"/>
                <a:ea typeface="Kingred Modern"/>
                <a:cs typeface="Kingred Modern"/>
                <a:sym typeface="Kingred Modern"/>
              </a:rPr>
              <a:t>INTRODUCTION</a:t>
            </a:r>
          </a:p>
        </p:txBody>
      </p:sp>
      <p:sp>
        <p:nvSpPr>
          <p:cNvPr name="TextBox 14" id="14"/>
          <p:cNvSpPr txBox="true"/>
          <p:nvPr/>
        </p:nvSpPr>
        <p:spPr>
          <a:xfrm rot="0">
            <a:off x="1834803" y="2656006"/>
            <a:ext cx="14808894" cy="5934710"/>
          </a:xfrm>
          <a:prstGeom prst="rect">
            <a:avLst/>
          </a:prstGeom>
        </p:spPr>
        <p:txBody>
          <a:bodyPr anchor="t" rtlCol="false" tIns="0" lIns="0" bIns="0" rIns="0">
            <a:spAutoFit/>
          </a:bodyPr>
          <a:lstStyle/>
          <a:p>
            <a:pPr algn="just" marL="561337" indent="-280669" lvl="1">
              <a:lnSpc>
                <a:spcPts val="3639"/>
              </a:lnSpc>
              <a:buFont typeface="Arial"/>
              <a:buChar char="•"/>
            </a:pPr>
            <a:r>
              <a:rPr lang="en-US" sz="2599">
                <a:solidFill>
                  <a:srgbClr val="000000"/>
                </a:solidFill>
                <a:latin typeface="Kingred Modern"/>
                <a:ea typeface="Kingred Modern"/>
                <a:cs typeface="Kingred Modern"/>
                <a:sym typeface="Kingred Modern"/>
              </a:rPr>
              <a:t>THE PROJECT FOCUSES ON IMAGE STEGANOGRAPHY USING DEEP LEARNING AND AI TECHNIQUES. IT EXPLORES HOW NEURAL NETWORKS AND IMAGE PROCESSING ALGORITHMS CAN SECURELY EMBED AND EXTRACT SECRET MESSAGES INTO IMAGES WHILE ENSURING DATA INTEGRITY AND VISUAL INDISTINGUISHABILITY. </a:t>
            </a:r>
          </a:p>
          <a:p>
            <a:pPr algn="just">
              <a:lnSpc>
                <a:spcPts val="3639"/>
              </a:lnSpc>
            </a:pPr>
          </a:p>
          <a:p>
            <a:pPr algn="just" marL="561337" indent="-280669" lvl="1">
              <a:lnSpc>
                <a:spcPts val="3639"/>
              </a:lnSpc>
              <a:buFont typeface="Arial"/>
              <a:buChar char="•"/>
            </a:pPr>
            <a:r>
              <a:rPr lang="en-US" sz="2599">
                <a:solidFill>
                  <a:srgbClr val="000000"/>
                </a:solidFill>
                <a:latin typeface="Kingred Modern"/>
                <a:ea typeface="Kingred Modern"/>
                <a:cs typeface="Kingred Modern"/>
                <a:sym typeface="Kingred Modern"/>
              </a:rPr>
              <a:t>THE DEVELOPED SYSTEM LEVERAGES GANS (GENERATIVE ADVERSARIAL NETWORKS) AND LSB (LEAST SIGNIFICANT BIT) REDUNDANCY FOR ROBUST STEGANOGRAPHIC OPERATIONS.</a:t>
            </a:r>
          </a:p>
          <a:p>
            <a:pPr algn="just">
              <a:lnSpc>
                <a:spcPts val="3639"/>
              </a:lnSpc>
            </a:pPr>
          </a:p>
          <a:p>
            <a:pPr algn="just" marL="561337" indent="-280669" lvl="1">
              <a:lnSpc>
                <a:spcPts val="3639"/>
              </a:lnSpc>
              <a:buFont typeface="Arial"/>
              <a:buChar char="•"/>
            </a:pPr>
            <a:r>
              <a:rPr lang="en-US" sz="2599">
                <a:solidFill>
                  <a:srgbClr val="000000"/>
                </a:solidFill>
                <a:latin typeface="Kingred Modern"/>
                <a:ea typeface="Kingred Modern"/>
                <a:cs typeface="Kingred Modern"/>
                <a:sym typeface="Kingred Modern"/>
              </a:rPr>
              <a:t>The approach blends computer vision, neural network design, and steganography to enhance data security and provide a novel application of GAN-based models in multimedia content protection.</a:t>
            </a:r>
          </a:p>
          <a:p>
            <a:pPr algn="just" marL="561337" indent="-280669" lvl="1">
              <a:lnSpc>
                <a:spcPts val="3639"/>
              </a:lnSpc>
              <a:buFont typeface="Arial"/>
              <a:buChar char="•"/>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70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5377979" y="792208"/>
            <a:ext cx="7722543" cy="913130"/>
          </a:xfrm>
          <a:prstGeom prst="rect">
            <a:avLst/>
          </a:prstGeom>
        </p:spPr>
        <p:txBody>
          <a:bodyPr anchor="t" rtlCol="false" tIns="0" lIns="0" bIns="0" rIns="0">
            <a:spAutoFit/>
          </a:bodyPr>
          <a:lstStyle/>
          <a:p>
            <a:pPr algn="just">
              <a:lnSpc>
                <a:spcPts val="7419"/>
              </a:lnSpc>
              <a:spcBef>
                <a:spcPct val="0"/>
              </a:spcBef>
            </a:pPr>
            <a:r>
              <a:rPr lang="en-US" sz="5299">
                <a:solidFill>
                  <a:srgbClr val="522E0C"/>
                </a:solidFill>
                <a:latin typeface="Kingred Modern"/>
                <a:ea typeface="Kingred Modern"/>
                <a:cs typeface="Kingred Modern"/>
                <a:sym typeface="Kingred Modern"/>
              </a:rPr>
              <a:t>PROBLEM STATEMENT</a:t>
            </a:r>
          </a:p>
        </p:txBody>
      </p:sp>
      <p:sp>
        <p:nvSpPr>
          <p:cNvPr name="TextBox 14" id="14"/>
          <p:cNvSpPr txBox="true"/>
          <p:nvPr/>
        </p:nvSpPr>
        <p:spPr>
          <a:xfrm rot="0">
            <a:off x="2007694" y="2945386"/>
            <a:ext cx="14899426" cy="4905337"/>
          </a:xfrm>
          <a:prstGeom prst="rect">
            <a:avLst/>
          </a:prstGeom>
        </p:spPr>
        <p:txBody>
          <a:bodyPr anchor="t" rtlCol="false" tIns="0" lIns="0" bIns="0" rIns="0">
            <a:spAutoFit/>
          </a:bodyPr>
          <a:lstStyle/>
          <a:p>
            <a:pPr algn="l">
              <a:lnSpc>
                <a:spcPts val="3676"/>
              </a:lnSpc>
            </a:pPr>
            <a:r>
              <a:rPr lang="en-US" sz="2626">
                <a:solidFill>
                  <a:srgbClr val="000000"/>
                </a:solidFill>
                <a:latin typeface="Kingred Modern"/>
                <a:ea typeface="Kingred Modern"/>
                <a:cs typeface="Kingred Modern"/>
                <a:sym typeface="Kingred Modern"/>
              </a:rPr>
              <a:t>CONVENTIONAL METHODS OF DATA HIDING OFTEN SUFFER FROM:</a:t>
            </a:r>
          </a:p>
          <a:p>
            <a:pPr algn="l">
              <a:lnSpc>
                <a:spcPts val="1296"/>
              </a:lnSpc>
            </a:pPr>
          </a:p>
          <a:p>
            <a:pPr algn="l" marL="566956" indent="-283478" lvl="1">
              <a:lnSpc>
                <a:spcPts val="3676"/>
              </a:lnSpc>
              <a:buFont typeface="Arial"/>
              <a:buChar char="•"/>
            </a:pPr>
            <a:r>
              <a:rPr lang="en-US" sz="2626">
                <a:solidFill>
                  <a:srgbClr val="000000"/>
                </a:solidFill>
                <a:latin typeface="Kingred Modern"/>
                <a:ea typeface="Kingred Modern"/>
                <a:cs typeface="Kingred Modern"/>
                <a:sym typeface="Kingred Modern"/>
              </a:rPr>
              <a:t>LIMITED CAPACITY TO EMBED DATA.</a:t>
            </a:r>
          </a:p>
          <a:p>
            <a:pPr algn="l" marL="215899" indent="-107950" lvl="1">
              <a:lnSpc>
                <a:spcPts val="1399"/>
              </a:lnSpc>
              <a:buFont typeface="Arial"/>
              <a:buChar char="•"/>
            </a:pPr>
          </a:p>
          <a:p>
            <a:pPr algn="l" marL="566956" indent="-283478" lvl="1">
              <a:lnSpc>
                <a:spcPts val="3676"/>
              </a:lnSpc>
              <a:buFont typeface="Arial"/>
              <a:buChar char="•"/>
            </a:pPr>
            <a:r>
              <a:rPr lang="en-US" sz="2626">
                <a:solidFill>
                  <a:srgbClr val="000000"/>
                </a:solidFill>
                <a:latin typeface="Kingred Modern"/>
                <a:ea typeface="Kingred Modern"/>
                <a:cs typeface="Kingred Modern"/>
                <a:sym typeface="Kingred Modern"/>
              </a:rPr>
              <a:t>VULNERABILITY TO TAMPERING AND DETECTION BY ATTACKERS.</a:t>
            </a:r>
          </a:p>
          <a:p>
            <a:pPr algn="l">
              <a:lnSpc>
                <a:spcPts val="1399"/>
              </a:lnSpc>
            </a:pPr>
          </a:p>
          <a:p>
            <a:pPr algn="l" marL="566956" indent="-283478" lvl="1">
              <a:lnSpc>
                <a:spcPts val="3676"/>
              </a:lnSpc>
              <a:buFont typeface="Arial"/>
              <a:buChar char="•"/>
            </a:pPr>
            <a:r>
              <a:rPr lang="en-US" sz="2626">
                <a:solidFill>
                  <a:srgbClr val="000000"/>
                </a:solidFill>
                <a:latin typeface="Kingred Modern"/>
                <a:ea typeface="Kingred Modern"/>
                <a:cs typeface="Kingred Modern"/>
                <a:sym typeface="Kingred Modern"/>
              </a:rPr>
              <a:t>HIGH COMPUTATIONAL REQUIREMENTS OR POOR QUALITY OF THE STEGO IMAGES.</a:t>
            </a:r>
          </a:p>
          <a:p>
            <a:pPr algn="l">
              <a:lnSpc>
                <a:spcPts val="139"/>
              </a:lnSpc>
            </a:pPr>
          </a:p>
          <a:p>
            <a:pPr algn="l">
              <a:lnSpc>
                <a:spcPts val="1399"/>
              </a:lnSpc>
            </a:pPr>
          </a:p>
          <a:p>
            <a:pPr algn="l">
              <a:lnSpc>
                <a:spcPts val="3676"/>
              </a:lnSpc>
            </a:pPr>
            <a:r>
              <a:rPr lang="en-US" sz="2626">
                <a:solidFill>
                  <a:srgbClr val="000000"/>
                </a:solidFill>
                <a:latin typeface="Kingred Modern"/>
                <a:ea typeface="Kingred Modern"/>
                <a:cs typeface="Kingred Modern"/>
                <a:sym typeface="Kingred Modern"/>
              </a:rPr>
              <a:t>THESE CHALLENGES NECESSITATE A SECURE, EFFICIENT, AND SCALABLE STEGANOGRAPHY SYST</a:t>
            </a:r>
            <a:r>
              <a:rPr lang="en-US" sz="2626">
                <a:solidFill>
                  <a:srgbClr val="000000"/>
                </a:solidFill>
                <a:latin typeface="Kingred Modern"/>
                <a:ea typeface="Kingred Modern"/>
                <a:cs typeface="Kingred Modern"/>
                <a:sym typeface="Kingred Modern"/>
              </a:rPr>
              <a:t>em capable of embedding and extracting information without compromising visual quality or computational resources.</a:t>
            </a:r>
          </a:p>
          <a:p>
            <a:pPr algn="l">
              <a:lnSpc>
                <a:spcPts val="367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13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6958310" y="821023"/>
            <a:ext cx="4371380" cy="913130"/>
          </a:xfrm>
          <a:prstGeom prst="rect">
            <a:avLst/>
          </a:prstGeom>
        </p:spPr>
        <p:txBody>
          <a:bodyPr anchor="t" rtlCol="false" tIns="0" lIns="0" bIns="0" rIns="0">
            <a:spAutoFit/>
          </a:bodyPr>
          <a:lstStyle/>
          <a:p>
            <a:pPr algn="just">
              <a:lnSpc>
                <a:spcPts val="7419"/>
              </a:lnSpc>
              <a:spcBef>
                <a:spcPct val="0"/>
              </a:spcBef>
            </a:pPr>
            <a:r>
              <a:rPr lang="en-US" sz="5299">
                <a:solidFill>
                  <a:srgbClr val="522E0C"/>
                </a:solidFill>
                <a:latin typeface="Kingred Modern"/>
                <a:ea typeface="Kingred Modern"/>
                <a:cs typeface="Kingred Modern"/>
                <a:sym typeface="Kingred Modern"/>
              </a:rPr>
              <a:t>OBJECTIVES</a:t>
            </a:r>
          </a:p>
        </p:txBody>
      </p:sp>
      <p:sp>
        <p:nvSpPr>
          <p:cNvPr name="TextBox 14" id="14"/>
          <p:cNvSpPr txBox="true"/>
          <p:nvPr/>
        </p:nvSpPr>
        <p:spPr>
          <a:xfrm rot="0">
            <a:off x="1834803" y="2656006"/>
            <a:ext cx="14808894" cy="526796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000000"/>
                </a:solidFill>
                <a:latin typeface="Kingred Modern"/>
                <a:ea typeface="Kingred Modern"/>
                <a:cs typeface="Kingred Modern"/>
                <a:sym typeface="Kingred Modern"/>
              </a:rPr>
              <a:t>SYSTEM DESIGN: CREATE A SECURE, SCALABLE PROTOTYPE FOR STEGANOGRAPHY USING GENERATIVE MODELS.</a:t>
            </a:r>
          </a:p>
          <a:p>
            <a:pPr algn="l">
              <a:lnSpc>
                <a:spcPts val="1820"/>
              </a:lnSpc>
            </a:pPr>
          </a:p>
          <a:p>
            <a:pPr algn="l" marL="561341" indent="-280670" lvl="1">
              <a:lnSpc>
                <a:spcPts val="3640"/>
              </a:lnSpc>
              <a:buFont typeface="Arial"/>
              <a:buChar char="•"/>
            </a:pPr>
            <a:r>
              <a:rPr lang="en-US" sz="2600">
                <a:solidFill>
                  <a:srgbClr val="000000"/>
                </a:solidFill>
                <a:latin typeface="Kingred Modern"/>
                <a:ea typeface="Kingred Modern"/>
                <a:cs typeface="Kingred Modern"/>
                <a:sym typeface="Kingred Modern"/>
              </a:rPr>
              <a:t>UNDETECTABLE COMMUNICATION: ENSURE SYNTHESIZED IMAGES EMBED MESSAGES WITHOUT CONVENTIONAL METHODS, LEVERAGING NATURAL I</a:t>
            </a:r>
            <a:r>
              <a:rPr lang="en-US" sz="2600">
                <a:solidFill>
                  <a:srgbClr val="000000"/>
                </a:solidFill>
                <a:latin typeface="Kingred Modern"/>
                <a:ea typeface="Kingred Modern"/>
                <a:cs typeface="Kingred Modern"/>
                <a:sym typeface="Kingred Modern"/>
              </a:rPr>
              <a:t>mage features.</a:t>
            </a:r>
          </a:p>
          <a:p>
            <a:pPr algn="l">
              <a:lnSpc>
                <a:spcPts val="1680"/>
              </a:lnSpc>
            </a:pPr>
          </a:p>
          <a:p>
            <a:pPr algn="l" marL="561341" indent="-280670" lvl="1">
              <a:lnSpc>
                <a:spcPts val="3640"/>
              </a:lnSpc>
              <a:buFont typeface="Arial"/>
              <a:buChar char="•"/>
            </a:pPr>
            <a:r>
              <a:rPr lang="en-US" sz="2600">
                <a:solidFill>
                  <a:srgbClr val="000000"/>
                </a:solidFill>
                <a:latin typeface="Kingred Modern"/>
                <a:ea typeface="Kingred Modern"/>
                <a:cs typeface="Kingred Modern"/>
                <a:sym typeface="Kingred Modern"/>
              </a:rPr>
              <a:t>Data Integrity: Embed authentication information for secure message extraction.</a:t>
            </a:r>
          </a:p>
          <a:p>
            <a:pPr algn="l">
              <a:lnSpc>
                <a:spcPts val="2100"/>
              </a:lnSpc>
            </a:pPr>
          </a:p>
          <a:p>
            <a:pPr algn="l" marL="561341" indent="-280670" lvl="1">
              <a:lnSpc>
                <a:spcPts val="3640"/>
              </a:lnSpc>
              <a:buFont typeface="Arial"/>
              <a:buChar char="•"/>
            </a:pPr>
            <a:r>
              <a:rPr lang="en-US" sz="2600">
                <a:solidFill>
                  <a:srgbClr val="000000"/>
                </a:solidFill>
                <a:latin typeface="Kingred Modern"/>
                <a:ea typeface="Kingred Modern"/>
                <a:cs typeface="Kingred Modern"/>
                <a:sym typeface="Kingred Modern"/>
              </a:rPr>
              <a:t>High Visual Quality: Maintain a high PSNR (Peak Signal-to-Noise Ratio) to ensure realistic, indistinguishable visuals.</a:t>
            </a:r>
          </a:p>
          <a:p>
            <a:pPr algn="l">
              <a:lnSpc>
                <a:spcPts val="36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6999"/>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25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5670054" y="306779"/>
            <a:ext cx="6947892" cy="913130"/>
          </a:xfrm>
          <a:prstGeom prst="rect">
            <a:avLst/>
          </a:prstGeom>
        </p:spPr>
        <p:txBody>
          <a:bodyPr anchor="t" rtlCol="false" tIns="0" lIns="0" bIns="0" rIns="0">
            <a:spAutoFit/>
          </a:bodyPr>
          <a:lstStyle/>
          <a:p>
            <a:pPr algn="just">
              <a:lnSpc>
                <a:spcPts val="7419"/>
              </a:lnSpc>
              <a:spcBef>
                <a:spcPct val="0"/>
              </a:spcBef>
            </a:pPr>
            <a:r>
              <a:rPr lang="en-US" sz="5299">
                <a:solidFill>
                  <a:srgbClr val="522E0C"/>
                </a:solidFill>
                <a:latin typeface="Kingred Modern"/>
                <a:ea typeface="Kingred Modern"/>
                <a:cs typeface="Kingred Modern"/>
                <a:sym typeface="Kingred Modern"/>
              </a:rPr>
              <a:t>PROPOSED SYSTEM</a:t>
            </a:r>
          </a:p>
        </p:txBody>
      </p:sp>
      <p:sp>
        <p:nvSpPr>
          <p:cNvPr name="TextBox 14" id="14"/>
          <p:cNvSpPr txBox="true"/>
          <p:nvPr/>
        </p:nvSpPr>
        <p:spPr>
          <a:xfrm rot="0">
            <a:off x="242312" y="1276280"/>
            <a:ext cx="18045688" cy="8713460"/>
          </a:xfrm>
          <a:prstGeom prst="rect">
            <a:avLst/>
          </a:prstGeom>
        </p:spPr>
        <p:txBody>
          <a:bodyPr anchor="t" rtlCol="false" tIns="0" lIns="0" bIns="0" rIns="0">
            <a:spAutoFit/>
          </a:bodyPr>
          <a:lstStyle/>
          <a:p>
            <a:pPr algn="l">
              <a:lnSpc>
                <a:spcPts val="3780"/>
              </a:lnSpc>
            </a:pPr>
            <a:r>
              <a:rPr lang="en-US" sz="2700">
                <a:solidFill>
                  <a:srgbClr val="000000"/>
                </a:solidFill>
                <a:latin typeface="Kingred Modern"/>
                <a:ea typeface="Kingred Modern"/>
                <a:cs typeface="Kingred Modern"/>
                <a:sym typeface="Kingred Modern"/>
              </a:rPr>
              <a:t>OUR INNOVATIVE SYSTEM INTEGRATES THE FOLLOWING MODULES FOR COVERT COMMUNICATION:</a:t>
            </a:r>
          </a:p>
          <a:p>
            <a:pPr algn="l">
              <a:lnSpc>
                <a:spcPts val="1260"/>
              </a:lnSpc>
            </a:pPr>
          </a:p>
          <a:p>
            <a:pPr algn="l" marL="583011" indent="-291505" lvl="1">
              <a:lnSpc>
                <a:spcPts val="3780"/>
              </a:lnSpc>
              <a:buAutoNum type="arabicPeriod" startAt="1"/>
            </a:pPr>
            <a:r>
              <a:rPr lang="en-US" sz="2700">
                <a:solidFill>
                  <a:srgbClr val="000000"/>
                </a:solidFill>
                <a:latin typeface="Kingred Modern"/>
                <a:ea typeface="Kingred Modern"/>
                <a:cs typeface="Kingred Modern"/>
                <a:sym typeface="Kingred Modern"/>
              </a:rPr>
              <a:t>Generative Network:</a:t>
            </a:r>
          </a:p>
          <a:p>
            <a:pPr algn="l">
              <a:lnSpc>
                <a:spcPts val="3780"/>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UTILIZES A MODIFIED GAN TO GENERATE REALISTIC IMAGES FROM NOISE VECTORS.</a:t>
            </a:r>
          </a:p>
          <a:p>
            <a:pPr algn="l">
              <a:lnSpc>
                <a:spcPts val="3780"/>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THE GENERATED IMAGES INHERENTLY EMBED SECRET MESSAGES, AVOIDING DIRECT                   </a:t>
            </a:r>
          </a:p>
          <a:p>
            <a:pPr algn="l">
              <a:lnSpc>
                <a:spcPts val="3780"/>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PIXEL MANIPULATION.</a:t>
            </a:r>
          </a:p>
          <a:p>
            <a:pPr algn="l">
              <a:lnSpc>
                <a:spcPts val="3780"/>
              </a:lnSpc>
            </a:pPr>
          </a:p>
          <a:p>
            <a:pPr algn="l" marL="583011" indent="-291505" lvl="1">
              <a:lnSpc>
                <a:spcPts val="3780"/>
              </a:lnSpc>
              <a:buFont typeface="Arial"/>
              <a:buChar char="•"/>
            </a:pPr>
            <a:r>
              <a:rPr lang="en-US" sz="2700">
                <a:solidFill>
                  <a:srgbClr val="000000"/>
                </a:solidFill>
                <a:latin typeface="Kingred Modern"/>
                <a:ea typeface="Kingred Modern"/>
                <a:cs typeface="Kingred Modern"/>
                <a:sym typeface="Kingred Modern"/>
              </a:rPr>
              <a:t>LSB-based Redundant Embedding:</a:t>
            </a:r>
          </a:p>
          <a:p>
            <a:pPr algn="l">
              <a:lnSpc>
                <a:spcPts val="3780"/>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Applies a Least Significant Bit (LSB) encoding mechanism with redundancy </a:t>
            </a:r>
          </a:p>
          <a:p>
            <a:pPr algn="l">
              <a:lnSpc>
                <a:spcPts val="3780"/>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for error correction and Ensures data accuracy even in noisy environments.</a:t>
            </a:r>
          </a:p>
          <a:p>
            <a:pPr algn="l">
              <a:lnSpc>
                <a:spcPts val="3780"/>
              </a:lnSpc>
            </a:pPr>
          </a:p>
          <a:p>
            <a:pPr algn="l" marL="583011" indent="-291505" lvl="1">
              <a:lnSpc>
                <a:spcPts val="3780"/>
              </a:lnSpc>
              <a:buFont typeface="Arial"/>
              <a:buChar char="•"/>
            </a:pPr>
            <a:r>
              <a:rPr lang="en-US" sz="2700">
                <a:solidFill>
                  <a:srgbClr val="000000"/>
                </a:solidFill>
                <a:latin typeface="Kingred Modern"/>
                <a:ea typeface="Kingred Modern"/>
                <a:cs typeface="Kingred Modern"/>
                <a:sym typeface="Kingred Modern"/>
              </a:rPr>
              <a:t>Image Transformation Module:</a:t>
            </a:r>
          </a:p>
          <a:p>
            <a:pPr algn="l">
              <a:lnSpc>
                <a:spcPts val="3780"/>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Camouflages stego images with natural transformations for enhanced </a:t>
            </a:r>
          </a:p>
          <a:p>
            <a:pPr algn="l">
              <a:lnSpc>
                <a:spcPts val="3780"/>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security.</a:t>
            </a:r>
          </a:p>
          <a:p>
            <a:pPr algn="l">
              <a:lnSpc>
                <a:spcPts val="3780"/>
              </a:lnSpc>
            </a:pPr>
          </a:p>
          <a:p>
            <a:pPr algn="l" marL="583011" indent="-291505" lvl="1">
              <a:lnSpc>
                <a:spcPts val="3780"/>
              </a:lnSpc>
              <a:buFont typeface="Arial"/>
              <a:buChar char="•"/>
            </a:pPr>
            <a:r>
              <a:rPr lang="en-US" sz="2700">
                <a:solidFill>
                  <a:srgbClr val="000000"/>
                </a:solidFill>
                <a:latin typeface="Kingred Modern"/>
                <a:ea typeface="Kingred Modern"/>
                <a:cs typeface="Kingred Modern"/>
                <a:sym typeface="Kingred Modern"/>
              </a:rPr>
              <a:t>Authentication Component:</a:t>
            </a:r>
          </a:p>
          <a:p>
            <a:pPr algn="l">
              <a:lnSpc>
                <a:spcPts val="3780"/>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Embeds validation data to ensure only authorized users can decode </a:t>
            </a:r>
          </a:p>
          <a:p>
            <a:pPr algn="l">
              <a:lnSpc>
                <a:spcPts val="3780"/>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messages.</a:t>
            </a:r>
          </a:p>
          <a:p>
            <a:pPr algn="l">
              <a:lnSpc>
                <a:spcPts val="378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38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70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5670054" y="895151"/>
            <a:ext cx="6311801" cy="913130"/>
          </a:xfrm>
          <a:prstGeom prst="rect">
            <a:avLst/>
          </a:prstGeom>
        </p:spPr>
        <p:txBody>
          <a:bodyPr anchor="t" rtlCol="false" tIns="0" lIns="0" bIns="0" rIns="0">
            <a:spAutoFit/>
          </a:bodyPr>
          <a:lstStyle/>
          <a:p>
            <a:pPr algn="just">
              <a:lnSpc>
                <a:spcPts val="7419"/>
              </a:lnSpc>
              <a:spcBef>
                <a:spcPct val="0"/>
              </a:spcBef>
            </a:pPr>
            <a:r>
              <a:rPr lang="en-US" sz="5299">
                <a:solidFill>
                  <a:srgbClr val="522E0C"/>
                </a:solidFill>
                <a:latin typeface="Kingred Modern"/>
                <a:ea typeface="Kingred Modern"/>
                <a:cs typeface="Kingred Modern"/>
                <a:sym typeface="Kingred Modern"/>
              </a:rPr>
              <a:t>LIST OF MODULES</a:t>
            </a:r>
          </a:p>
        </p:txBody>
      </p:sp>
      <p:sp>
        <p:nvSpPr>
          <p:cNvPr name="TextBox 14" id="14"/>
          <p:cNvSpPr txBox="true"/>
          <p:nvPr/>
        </p:nvSpPr>
        <p:spPr>
          <a:xfrm rot="0">
            <a:off x="2200597" y="3100205"/>
            <a:ext cx="15385199" cy="5570220"/>
          </a:xfrm>
          <a:prstGeom prst="rect">
            <a:avLst/>
          </a:prstGeom>
        </p:spPr>
        <p:txBody>
          <a:bodyPr anchor="t" rtlCol="false" tIns="0" lIns="0" bIns="0" rIns="0">
            <a:spAutoFit/>
          </a:bodyPr>
          <a:lstStyle/>
          <a:p>
            <a:pPr algn="l">
              <a:lnSpc>
                <a:spcPts val="3779"/>
              </a:lnSpc>
            </a:pPr>
            <a:r>
              <a:rPr lang="en-US" sz="2700">
                <a:solidFill>
                  <a:srgbClr val="000000"/>
                </a:solidFill>
                <a:latin typeface="Kingred Modern"/>
                <a:ea typeface="Kingred Modern"/>
                <a:cs typeface="Kingred Modern"/>
                <a:sym typeface="Kingred Modern"/>
              </a:rPr>
              <a:t>   GAN AND IMAGE PROCESSING</a:t>
            </a:r>
          </a:p>
          <a:p>
            <a:pPr algn="l" marL="1165860" indent="-388620" lvl="2">
              <a:lnSpc>
                <a:spcPts val="3779"/>
              </a:lnSpc>
              <a:buFont typeface="Arial"/>
              <a:buChar char="⚬"/>
            </a:pPr>
            <a:r>
              <a:rPr lang="en-US" sz="2700">
                <a:solidFill>
                  <a:srgbClr val="000000"/>
                </a:solidFill>
                <a:latin typeface="Kingred Modern"/>
                <a:ea typeface="Kingred Modern"/>
                <a:cs typeface="Kingred Modern"/>
                <a:sym typeface="Kingred Modern"/>
              </a:rPr>
              <a:t>TORCH: N</a:t>
            </a:r>
            <a:r>
              <a:rPr lang="en-US" sz="2700">
                <a:solidFill>
                  <a:srgbClr val="000000"/>
                </a:solidFill>
                <a:latin typeface="Kingred Modern"/>
                <a:ea typeface="Kingred Modern"/>
                <a:cs typeface="Kingred Modern"/>
                <a:sym typeface="Kingred Modern"/>
              </a:rPr>
              <a:t>eural network</a:t>
            </a: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training and inference.</a:t>
            </a:r>
          </a:p>
          <a:p>
            <a:pPr algn="l" marL="1165860" indent="-388620" lvl="2">
              <a:lnSpc>
                <a:spcPts val="3779"/>
              </a:lnSpc>
              <a:buFont typeface="Arial"/>
              <a:buChar char="⚬"/>
            </a:pPr>
            <a:r>
              <a:rPr lang="en-US" sz="2700">
                <a:solidFill>
                  <a:srgbClr val="000000"/>
                </a:solidFill>
                <a:latin typeface="Kingred Modern"/>
                <a:ea typeface="Kingred Modern"/>
                <a:cs typeface="Kingred Modern"/>
                <a:sym typeface="Kingred Modern"/>
              </a:rPr>
              <a:t>cv2 (OpenCV): Image manipulation (resizing,</a:t>
            </a:r>
            <a:r>
              <a:rPr lang="en-US" sz="2700">
                <a:solidFill>
                  <a:srgbClr val="000000"/>
                </a:solidFill>
                <a:latin typeface="Kingred Modern"/>
                <a:ea typeface="Kingred Modern"/>
                <a:cs typeface="Kingred Modern"/>
                <a:sym typeface="Kingred Modern"/>
              </a:rPr>
              <a:t> BL</a:t>
            </a:r>
            <a:r>
              <a:rPr lang="en-US" sz="2700">
                <a:solidFill>
                  <a:srgbClr val="000000"/>
                </a:solidFill>
                <a:latin typeface="Kingred Modern"/>
                <a:ea typeface="Kingred Modern"/>
                <a:cs typeface="Kingred Modern"/>
                <a:sym typeface="Kingred Modern"/>
              </a:rPr>
              <a:t>ending, saving).</a:t>
            </a:r>
          </a:p>
          <a:p>
            <a:pPr algn="l" marL="431799" indent="-143933" lvl="2">
              <a:lnSpc>
                <a:spcPts val="1399"/>
              </a:lnSpc>
              <a:buFont typeface="Arial"/>
              <a:buChar char="⚬"/>
            </a:pPr>
          </a:p>
          <a:p>
            <a:pPr algn="l">
              <a:lnSpc>
                <a:spcPts val="3779"/>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Steganography Operations</a:t>
            </a:r>
          </a:p>
          <a:p>
            <a:pPr algn="l" marL="1165860" indent="-388620" lvl="2">
              <a:lnSpc>
                <a:spcPts val="3779"/>
              </a:lnSpc>
              <a:buFont typeface="Arial"/>
              <a:buChar char="⚬"/>
            </a:pPr>
            <a:r>
              <a:rPr lang="en-US" sz="2700">
                <a:solidFill>
                  <a:srgbClr val="000000"/>
                </a:solidFill>
                <a:latin typeface="Kingred Modern"/>
                <a:ea typeface="Kingred Modern"/>
                <a:cs typeface="Kingred Modern"/>
                <a:sym typeface="Kingred Modern"/>
              </a:rPr>
              <a:t>NumPy: Numerical computations and</a:t>
            </a: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pixel-level manipulations.</a:t>
            </a:r>
          </a:p>
          <a:p>
            <a:pPr algn="l" marL="1165860" indent="-388620" lvl="2">
              <a:lnSpc>
                <a:spcPts val="3779"/>
              </a:lnSpc>
              <a:buFont typeface="Arial"/>
              <a:buChar char="⚬"/>
            </a:pPr>
            <a:r>
              <a:rPr lang="en-US" sz="2700">
                <a:solidFill>
                  <a:srgbClr val="000000"/>
                </a:solidFill>
                <a:latin typeface="Kingred Modern"/>
                <a:ea typeface="Kingred Modern"/>
                <a:cs typeface="Kingred Modern"/>
                <a:sym typeface="Kingred Modern"/>
              </a:rPr>
              <a:t>COLL</a:t>
            </a:r>
            <a:r>
              <a:rPr lang="en-US" sz="2700">
                <a:solidFill>
                  <a:srgbClr val="000000"/>
                </a:solidFill>
                <a:latin typeface="Kingred Modern"/>
                <a:ea typeface="Kingred Modern"/>
                <a:cs typeface="Kingred Modern"/>
                <a:sym typeface="Kingred Modern"/>
              </a:rPr>
              <a:t>ections.defaultdict:</a:t>
            </a:r>
            <a:r>
              <a:rPr lang="en-US" sz="2700">
                <a:solidFill>
                  <a:srgbClr val="000000"/>
                </a:solidFill>
                <a:latin typeface="Kingred Modern"/>
                <a:ea typeface="Kingred Modern"/>
                <a:cs typeface="Kingred Modern"/>
                <a:sym typeface="Kingred Modern"/>
              </a:rPr>
              <a:t> E</a:t>
            </a:r>
            <a:r>
              <a:rPr lang="en-US" sz="2700">
                <a:solidFill>
                  <a:srgbClr val="000000"/>
                </a:solidFill>
                <a:latin typeface="Kingred Modern"/>
                <a:ea typeface="Kingred Modern"/>
                <a:cs typeface="Kingred Modern"/>
                <a:sym typeface="Kingred Modern"/>
              </a:rPr>
              <a:t>rror correction</a:t>
            </a:r>
            <a:r>
              <a:rPr lang="en-US" sz="2700">
                <a:solidFill>
                  <a:srgbClr val="000000"/>
                </a:solidFill>
                <a:latin typeface="Kingred Modern"/>
                <a:ea typeface="Kingred Modern"/>
                <a:cs typeface="Kingred Modern"/>
                <a:sym typeface="Kingred Modern"/>
              </a:rPr>
              <a:t> IN MES</a:t>
            </a:r>
            <a:r>
              <a:rPr lang="en-US" sz="2700">
                <a:solidFill>
                  <a:srgbClr val="000000"/>
                </a:solidFill>
                <a:latin typeface="Kingred Modern"/>
                <a:ea typeface="Kingred Modern"/>
                <a:cs typeface="Kingred Modern"/>
                <a:sym typeface="Kingred Modern"/>
              </a:rPr>
              <a:t>sage extraction.</a:t>
            </a:r>
          </a:p>
          <a:p>
            <a:pPr algn="l">
              <a:lnSpc>
                <a:spcPts val="3779"/>
              </a:lnSpc>
            </a:pP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W</a:t>
            </a:r>
            <a:r>
              <a:rPr lang="en-US" sz="2700">
                <a:solidFill>
                  <a:srgbClr val="000000"/>
                </a:solidFill>
                <a:latin typeface="Kingred Modern"/>
                <a:ea typeface="Kingred Modern"/>
                <a:cs typeface="Kingred Modern"/>
                <a:sym typeface="Kingred Modern"/>
              </a:rPr>
              <a:t>eb Application Framework</a:t>
            </a:r>
          </a:p>
          <a:p>
            <a:pPr algn="l">
              <a:lnSpc>
                <a:spcPts val="1399"/>
              </a:lnSpc>
            </a:pPr>
          </a:p>
          <a:p>
            <a:pPr algn="l" marL="1165860" indent="-388620" lvl="2">
              <a:lnSpc>
                <a:spcPts val="3779"/>
              </a:lnSpc>
              <a:buFont typeface="Arial"/>
              <a:buChar char="⚬"/>
            </a:pPr>
            <a:r>
              <a:rPr lang="en-US" sz="2700">
                <a:solidFill>
                  <a:srgbClr val="000000"/>
                </a:solidFill>
                <a:latin typeface="Kingred Modern"/>
                <a:ea typeface="Kingred Modern"/>
                <a:cs typeface="Kingred Modern"/>
                <a:sym typeface="Kingred Modern"/>
              </a:rPr>
              <a:t>Flask: Provides a user-friendly web interface for generating</a:t>
            </a:r>
            <a:r>
              <a:rPr lang="en-US" sz="2700">
                <a:solidFill>
                  <a:srgbClr val="000000"/>
                </a:solidFill>
                <a:latin typeface="Kingred Modern"/>
                <a:ea typeface="Kingred Modern"/>
                <a:cs typeface="Kingred Modern"/>
                <a:sym typeface="Kingred Modern"/>
              </a:rPr>
              <a:t> AND </a:t>
            </a:r>
            <a:r>
              <a:rPr lang="en-US" sz="2700">
                <a:solidFill>
                  <a:srgbClr val="000000"/>
                </a:solidFill>
                <a:latin typeface="Kingred Modern"/>
                <a:ea typeface="Kingred Modern"/>
                <a:cs typeface="Kingred Modern"/>
                <a:sym typeface="Kingred Modern"/>
              </a:rPr>
              <a:t>extracting steganographic images.</a:t>
            </a:r>
          </a:p>
          <a:p>
            <a:pPr algn="l" marL="1165860" indent="-388620" lvl="2">
              <a:lnSpc>
                <a:spcPts val="3779"/>
              </a:lnSpc>
              <a:buFont typeface="Arial"/>
              <a:buChar char="⚬"/>
            </a:pPr>
            <a:r>
              <a:rPr lang="en-US" sz="2700">
                <a:solidFill>
                  <a:srgbClr val="000000"/>
                </a:solidFill>
                <a:latin typeface="Kingred Modern"/>
                <a:ea typeface="Kingred Modern"/>
                <a:cs typeface="Kingred Modern"/>
                <a:sym typeface="Kingred Modern"/>
              </a:rPr>
              <a:t>O</a:t>
            </a:r>
            <a:r>
              <a:rPr lang="en-US" sz="2700">
                <a:solidFill>
                  <a:srgbClr val="000000"/>
                </a:solidFill>
                <a:latin typeface="Kingred Modern"/>
                <a:ea typeface="Kingred Modern"/>
                <a:cs typeface="Kingred Modern"/>
                <a:sym typeface="Kingred Modern"/>
              </a:rPr>
              <a:t>s: Manages file uploads and</a:t>
            </a:r>
            <a:r>
              <a:rPr lang="en-US" sz="2700">
                <a:solidFill>
                  <a:srgbClr val="000000"/>
                </a:solidFill>
                <a:latin typeface="Kingred Modern"/>
                <a:ea typeface="Kingred Modern"/>
                <a:cs typeface="Kingred Modern"/>
                <a:sym typeface="Kingred Modern"/>
              </a:rPr>
              <a:t> </a:t>
            </a:r>
            <a:r>
              <a:rPr lang="en-US" sz="2700">
                <a:solidFill>
                  <a:srgbClr val="000000"/>
                </a:solidFill>
                <a:latin typeface="Kingred Modern"/>
                <a:ea typeface="Kingred Modern"/>
                <a:cs typeface="Kingred Modern"/>
                <a:sym typeface="Kingred Modern"/>
              </a:rPr>
              <a:t>storage.</a:t>
            </a:r>
          </a:p>
          <a:p>
            <a:pPr algn="l">
              <a:lnSpc>
                <a:spcPts val="377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8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2">
              <a:alphaModFix amt="70000"/>
            </a:blip>
            <a:stretch>
              <a:fillRect l="0" t="0" r="0" b="0"/>
            </a:stretch>
          </a:blipFill>
        </p:spPr>
      </p:sp>
      <p:sp>
        <p:nvSpPr>
          <p:cNvPr name="Freeform 3" id="3"/>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3">
              <a:alphaModFix amt="70000"/>
            </a:blip>
            <a:stretch>
              <a:fillRect l="0" t="0" r="0" b="0"/>
            </a:stretch>
          </a:blipFill>
        </p:spPr>
      </p:sp>
      <p:sp>
        <p:nvSpPr>
          <p:cNvPr name="Freeform 4" id="4"/>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3">
              <a:alphaModFix amt="70000"/>
            </a:blip>
            <a:stretch>
              <a:fillRect l="0" t="0" r="0" b="0"/>
            </a:stretch>
          </a:blipFill>
        </p:spPr>
      </p:sp>
      <p:sp>
        <p:nvSpPr>
          <p:cNvPr name="Freeform 5" id="5"/>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4">
              <a:alphaModFix amt="70000"/>
            </a:blip>
            <a:stretch>
              <a:fillRect l="0" t="0" r="0" b="0"/>
            </a:stretch>
          </a:blipFill>
        </p:spPr>
      </p:sp>
      <p:sp>
        <p:nvSpPr>
          <p:cNvPr name="Freeform 6" id="6"/>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5">
              <a:alphaModFix amt="70000"/>
            </a:blip>
            <a:stretch>
              <a:fillRect l="0" t="0" r="0" b="0"/>
            </a:stretch>
          </a:blipFill>
        </p:spPr>
      </p:sp>
      <p:sp>
        <p:nvSpPr>
          <p:cNvPr name="Freeform 7" id="7"/>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6">
              <a:alphaModFix amt="70000"/>
            </a:blip>
            <a:stretch>
              <a:fillRect l="0" t="0" r="0" b="0"/>
            </a:stretch>
          </a:blipFill>
        </p:spPr>
      </p:sp>
      <p:sp>
        <p:nvSpPr>
          <p:cNvPr name="Freeform 8" id="8"/>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7">
              <a:alphaModFix amt="70000"/>
            </a:blip>
            <a:stretch>
              <a:fillRect l="0" t="0" r="0" b="0"/>
            </a:stretch>
          </a:blipFill>
        </p:spPr>
      </p:sp>
      <p:sp>
        <p:nvSpPr>
          <p:cNvPr name="Freeform 9" id="9"/>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7">
              <a:alphaModFix amt="70000"/>
            </a:blip>
            <a:stretch>
              <a:fillRect l="0" t="0" r="0" b="0"/>
            </a:stretch>
          </a:blipFill>
        </p:spPr>
      </p:sp>
      <p:sp>
        <p:nvSpPr>
          <p:cNvPr name="Freeform 10" id="10"/>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8">
              <a:alphaModFix amt="70000"/>
            </a:blip>
            <a:stretch>
              <a:fillRect l="0" t="0" r="0" b="0"/>
            </a:stretch>
          </a:blipFill>
        </p:spPr>
      </p:sp>
      <p:sp>
        <p:nvSpPr>
          <p:cNvPr name="Freeform 12" id="12"/>
          <p:cNvSpPr/>
          <p:nvPr/>
        </p:nvSpPr>
        <p:spPr>
          <a:xfrm flipH="false" flipV="false" rot="0">
            <a:off x="889019" y="1423708"/>
            <a:ext cx="16723192" cy="8863292"/>
          </a:xfrm>
          <a:custGeom>
            <a:avLst/>
            <a:gdLst/>
            <a:ahLst/>
            <a:cxnLst/>
            <a:rect r="r" b="b" t="t" l="l"/>
            <a:pathLst>
              <a:path h="8863292" w="16723192">
                <a:moveTo>
                  <a:pt x="0" y="0"/>
                </a:moveTo>
                <a:lnTo>
                  <a:pt x="16723191" y="0"/>
                </a:lnTo>
                <a:lnTo>
                  <a:pt x="16723191" y="8863292"/>
                </a:lnTo>
                <a:lnTo>
                  <a:pt x="0" y="8863292"/>
                </a:lnTo>
                <a:lnTo>
                  <a:pt x="0" y="0"/>
                </a:lnTo>
                <a:close/>
              </a:path>
            </a:pathLst>
          </a:custGeom>
          <a:blipFill>
            <a:blip r:embed="rId9"/>
            <a:stretch>
              <a:fillRect l="0" t="0" r="0" b="0"/>
            </a:stretch>
          </a:blipFill>
        </p:spPr>
      </p:sp>
      <p:sp>
        <p:nvSpPr>
          <p:cNvPr name="TextBox 13" id="13"/>
          <p:cNvSpPr txBox="true"/>
          <p:nvPr/>
        </p:nvSpPr>
        <p:spPr>
          <a:xfrm rot="0">
            <a:off x="1951697" y="346496"/>
            <a:ext cx="14175866" cy="1251584"/>
          </a:xfrm>
          <a:prstGeom prst="rect">
            <a:avLst/>
          </a:prstGeom>
        </p:spPr>
        <p:txBody>
          <a:bodyPr anchor="t" rtlCol="false" tIns="0" lIns="0" bIns="0" rIns="0">
            <a:spAutoFit/>
          </a:bodyPr>
          <a:lstStyle/>
          <a:p>
            <a:pPr algn="ctr">
              <a:lnSpc>
                <a:spcPts val="5040"/>
              </a:lnSpc>
              <a:spcBef>
                <a:spcPct val="0"/>
              </a:spcBef>
            </a:pPr>
            <a:r>
              <a:rPr lang="en-US" sz="3600">
                <a:solidFill>
                  <a:srgbClr val="522E0C"/>
                </a:solidFill>
                <a:latin typeface="Kingred Modern"/>
                <a:ea typeface="Kingred Modern"/>
                <a:cs typeface="Kingred Modern"/>
                <a:sym typeface="Kingred Modern"/>
              </a:rPr>
              <a:t>WORKFLOW DIAGRAM FOR IMAGE GENERATION AND STEGNOGRAPHY SYSTEM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7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49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70000"/>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3395122" y="366910"/>
            <a:ext cx="11786890" cy="913130"/>
          </a:xfrm>
          <a:prstGeom prst="rect">
            <a:avLst/>
          </a:prstGeom>
        </p:spPr>
        <p:txBody>
          <a:bodyPr anchor="t" rtlCol="false" tIns="0" lIns="0" bIns="0" rIns="0">
            <a:spAutoFit/>
          </a:bodyPr>
          <a:lstStyle/>
          <a:p>
            <a:pPr algn="just">
              <a:lnSpc>
                <a:spcPts val="7419"/>
              </a:lnSpc>
              <a:spcBef>
                <a:spcPct val="0"/>
              </a:spcBef>
            </a:pPr>
            <a:r>
              <a:rPr lang="en-US" sz="5299">
                <a:solidFill>
                  <a:srgbClr val="522E0C"/>
                </a:solidFill>
                <a:latin typeface="Kingred Modern"/>
                <a:ea typeface="Kingred Modern"/>
                <a:cs typeface="Kingred Modern"/>
                <a:sym typeface="Kingred Modern"/>
              </a:rPr>
              <a:t>DETAILED SYSTEM COMPONENTS</a:t>
            </a:r>
          </a:p>
        </p:txBody>
      </p:sp>
      <p:sp>
        <p:nvSpPr>
          <p:cNvPr name="TextBox 14" id="14"/>
          <p:cNvSpPr txBox="true"/>
          <p:nvPr/>
        </p:nvSpPr>
        <p:spPr>
          <a:xfrm rot="0">
            <a:off x="4390941" y="1934052"/>
            <a:ext cx="7754364" cy="502616"/>
          </a:xfrm>
          <a:prstGeom prst="rect">
            <a:avLst/>
          </a:prstGeom>
        </p:spPr>
        <p:txBody>
          <a:bodyPr anchor="t" rtlCol="false" tIns="0" lIns="0" bIns="0" rIns="0">
            <a:spAutoFit/>
          </a:bodyPr>
          <a:lstStyle/>
          <a:p>
            <a:pPr algn="l">
              <a:lnSpc>
                <a:spcPts val="4056"/>
              </a:lnSpc>
              <a:spcBef>
                <a:spcPct val="0"/>
              </a:spcBef>
            </a:pPr>
            <a:r>
              <a:rPr lang="en-US" sz="2897">
                <a:solidFill>
                  <a:srgbClr val="000000"/>
                </a:solidFill>
                <a:latin typeface="Kingred Modern"/>
                <a:ea typeface="Kingred Modern"/>
                <a:cs typeface="Kingred Modern"/>
                <a:sym typeface="Kingred Modern"/>
              </a:rPr>
              <a:t>STEP 1: IMAGE GENERATION USING GANS</a:t>
            </a:r>
          </a:p>
        </p:txBody>
      </p:sp>
      <p:sp>
        <p:nvSpPr>
          <p:cNvPr name="TextBox 15" id="15"/>
          <p:cNvSpPr txBox="true"/>
          <p:nvPr/>
        </p:nvSpPr>
        <p:spPr>
          <a:xfrm rot="0">
            <a:off x="1923938" y="3033340"/>
            <a:ext cx="14440123" cy="4375611"/>
          </a:xfrm>
          <a:prstGeom prst="rect">
            <a:avLst/>
          </a:prstGeom>
        </p:spPr>
        <p:txBody>
          <a:bodyPr anchor="t" rtlCol="false" tIns="0" lIns="0" bIns="0" rIns="0">
            <a:spAutoFit/>
          </a:bodyPr>
          <a:lstStyle/>
          <a:p>
            <a:pPr algn="l">
              <a:lnSpc>
                <a:spcPts val="3474"/>
              </a:lnSpc>
            </a:pPr>
            <a:r>
              <a:rPr lang="en-US" sz="2481">
                <a:solidFill>
                  <a:srgbClr val="000000"/>
                </a:solidFill>
                <a:latin typeface="Kingred Modern"/>
                <a:ea typeface="Kingred Modern"/>
                <a:cs typeface="Kingred Modern"/>
                <a:sym typeface="Kingred Modern"/>
              </a:rPr>
              <a:t>OVERVIEW:</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GANs generate synthetic images fr</a:t>
            </a:r>
            <a:r>
              <a:rPr lang="en-US" sz="2481">
                <a:solidFill>
                  <a:srgbClr val="000000"/>
                </a:solidFill>
                <a:latin typeface="Kingred Modern"/>
                <a:ea typeface="Kingred Modern"/>
                <a:cs typeface="Kingred Modern"/>
                <a:sym typeface="Kingred Modern"/>
              </a:rPr>
              <a:t>OM RANDOM NOISE.</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THE MODIFIED GENERATOR CREATES </a:t>
            </a:r>
            <a:r>
              <a:rPr lang="en-US" sz="2481" u="sng">
                <a:solidFill>
                  <a:srgbClr val="000000"/>
                </a:solidFill>
                <a:latin typeface="Kingred Modern"/>
                <a:ea typeface="Kingred Modern"/>
                <a:cs typeface="Kingred Modern"/>
                <a:sym typeface="Kingred Modern"/>
              </a:rPr>
              <a:t>256X256</a:t>
            </a:r>
            <a:r>
              <a:rPr lang="en-US" sz="2481">
                <a:solidFill>
                  <a:srgbClr val="000000"/>
                </a:solidFill>
                <a:latin typeface="Kingred Modern"/>
                <a:ea typeface="Kingred Modern"/>
                <a:cs typeface="Kingred Modern"/>
                <a:sym typeface="Kingred Modern"/>
              </a:rPr>
              <a:t> IMAGES, IDEAL FOR STEGANOGRAPHY.</a:t>
            </a:r>
          </a:p>
          <a:p>
            <a:pPr algn="l">
              <a:lnSpc>
                <a:spcPts val="3474"/>
              </a:lnSpc>
              <a:spcBef>
                <a:spcPct val="0"/>
              </a:spcBef>
            </a:pPr>
          </a:p>
          <a:p>
            <a:pPr algn="l">
              <a:lnSpc>
                <a:spcPts val="3474"/>
              </a:lnSpc>
              <a:spcBef>
                <a:spcPct val="0"/>
              </a:spcBef>
            </a:pPr>
            <a:r>
              <a:rPr lang="en-US" sz="2481">
                <a:solidFill>
                  <a:srgbClr val="000000"/>
                </a:solidFill>
                <a:latin typeface="Kingred Modern"/>
                <a:ea typeface="Kingred Modern"/>
                <a:cs typeface="Kingred Modern"/>
                <a:sym typeface="Kingred Modern"/>
              </a:rPr>
              <a:t>PROCESS:</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INITIALIZE A LATENT VECTOR (LATENT_DIM=100), INPUT RANDOM NOISE.</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PASS IT THROUGH THE GAN TO GENERATE AN RGB IMAGE.</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NORMALIZE THE OUTPUT FOR COMPATIBILITY.</a:t>
            </a:r>
          </a:p>
          <a:p>
            <a:pPr algn="l">
              <a:lnSpc>
                <a:spcPts val="3474"/>
              </a:lnSpc>
              <a:spcBef>
                <a:spcPct val="0"/>
              </a:spcBef>
            </a:pPr>
          </a:p>
          <a:p>
            <a:pPr algn="l">
              <a:lnSpc>
                <a:spcPts val="347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alphaModFix amt="70000"/>
            </a:blip>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alphaModFix amt="70000"/>
            </a:blip>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alphaModFix amt="70000"/>
            </a:blip>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alphaModFix amt="30000"/>
            </a:blip>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alphaModFix amt="70000"/>
            </a:blip>
            <a:stretch>
              <a:fillRect l="0" t="0" r="0" b="0"/>
            </a:stretch>
          </a:blipFill>
        </p:spPr>
      </p:sp>
      <p:sp>
        <p:nvSpPr>
          <p:cNvPr name="Freeform 8" id="8"/>
          <p:cNvSpPr/>
          <p:nvPr/>
        </p:nvSpPr>
        <p:spPr>
          <a:xfrm flipH="false" flipV="false" rot="8862344">
            <a:off x="1710923" y="-4008961"/>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alphaModFix amt="34000"/>
            </a:blip>
            <a:stretch>
              <a:fillRect l="0" t="0" r="0" b="0"/>
            </a:stretch>
          </a:blipFill>
        </p:spPr>
      </p:sp>
      <p:sp>
        <p:nvSpPr>
          <p:cNvPr name="Freeform 9" id="9"/>
          <p:cNvSpPr/>
          <p:nvPr/>
        </p:nvSpPr>
        <p:spPr>
          <a:xfrm flipH="false" flipV="false" rot="0">
            <a:off x="10902531" y="-480371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0" id="10"/>
          <p:cNvSpPr/>
          <p:nvPr/>
        </p:nvSpPr>
        <p:spPr>
          <a:xfrm flipH="false" flipV="false" rot="0">
            <a:off x="-3386098" y="674071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alphaModFix amt="70000"/>
            </a:blip>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alphaModFix amt="32999"/>
            </a:blip>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alphaModFix amt="70000"/>
            </a:blip>
            <a:stretch>
              <a:fillRect l="0" t="0" r="0" b="0"/>
            </a:stretch>
          </a:blipFill>
        </p:spPr>
      </p:sp>
      <p:sp>
        <p:nvSpPr>
          <p:cNvPr name="TextBox 13" id="13"/>
          <p:cNvSpPr txBox="true"/>
          <p:nvPr/>
        </p:nvSpPr>
        <p:spPr>
          <a:xfrm rot="0">
            <a:off x="3395122" y="366910"/>
            <a:ext cx="11786890" cy="913130"/>
          </a:xfrm>
          <a:prstGeom prst="rect">
            <a:avLst/>
          </a:prstGeom>
        </p:spPr>
        <p:txBody>
          <a:bodyPr anchor="t" rtlCol="false" tIns="0" lIns="0" bIns="0" rIns="0">
            <a:spAutoFit/>
          </a:bodyPr>
          <a:lstStyle/>
          <a:p>
            <a:pPr algn="just">
              <a:lnSpc>
                <a:spcPts val="7419"/>
              </a:lnSpc>
              <a:spcBef>
                <a:spcPct val="0"/>
              </a:spcBef>
            </a:pPr>
            <a:r>
              <a:rPr lang="en-US" sz="5299">
                <a:solidFill>
                  <a:srgbClr val="522E0C"/>
                </a:solidFill>
                <a:latin typeface="Kingred Modern"/>
                <a:ea typeface="Kingred Modern"/>
                <a:cs typeface="Kingred Modern"/>
                <a:sym typeface="Kingred Modern"/>
              </a:rPr>
              <a:t>DETAILED SYSTEM COMPONENTS</a:t>
            </a:r>
          </a:p>
        </p:txBody>
      </p:sp>
      <p:sp>
        <p:nvSpPr>
          <p:cNvPr name="TextBox 14" id="14"/>
          <p:cNvSpPr txBox="true"/>
          <p:nvPr/>
        </p:nvSpPr>
        <p:spPr>
          <a:xfrm rot="0">
            <a:off x="3670945" y="1863278"/>
            <a:ext cx="9797048" cy="502474"/>
          </a:xfrm>
          <a:prstGeom prst="rect">
            <a:avLst/>
          </a:prstGeom>
        </p:spPr>
        <p:txBody>
          <a:bodyPr anchor="t" rtlCol="false" tIns="0" lIns="0" bIns="0" rIns="0">
            <a:spAutoFit/>
          </a:bodyPr>
          <a:lstStyle/>
          <a:p>
            <a:pPr algn="l">
              <a:lnSpc>
                <a:spcPts val="4055"/>
              </a:lnSpc>
              <a:spcBef>
                <a:spcPct val="0"/>
              </a:spcBef>
            </a:pPr>
            <a:r>
              <a:rPr lang="en-US" sz="2896">
                <a:solidFill>
                  <a:srgbClr val="000000"/>
                </a:solidFill>
                <a:latin typeface="Kingred Modern"/>
                <a:ea typeface="Kingred Modern"/>
                <a:cs typeface="Kingred Modern"/>
                <a:sym typeface="Kingred Modern"/>
              </a:rPr>
              <a:t>STEP 2: BLENDING SYNTHETIC AND COVER IMAGES</a:t>
            </a:r>
          </a:p>
        </p:txBody>
      </p:sp>
      <p:sp>
        <p:nvSpPr>
          <p:cNvPr name="TextBox 15" id="15"/>
          <p:cNvSpPr txBox="true"/>
          <p:nvPr/>
        </p:nvSpPr>
        <p:spPr>
          <a:xfrm rot="0">
            <a:off x="1939738" y="2901576"/>
            <a:ext cx="14697658" cy="6509211"/>
          </a:xfrm>
          <a:prstGeom prst="rect">
            <a:avLst/>
          </a:prstGeom>
        </p:spPr>
        <p:txBody>
          <a:bodyPr anchor="t" rtlCol="false" tIns="0" lIns="0" bIns="0" rIns="0">
            <a:spAutoFit/>
          </a:bodyPr>
          <a:lstStyle/>
          <a:p>
            <a:pPr algn="l">
              <a:lnSpc>
                <a:spcPts val="3474"/>
              </a:lnSpc>
            </a:pPr>
            <a:r>
              <a:rPr lang="en-US" sz="2481">
                <a:solidFill>
                  <a:srgbClr val="000000"/>
                </a:solidFill>
                <a:latin typeface="Kingred Modern"/>
                <a:ea typeface="Kingred Modern"/>
                <a:cs typeface="Kingred Modern"/>
                <a:sym typeface="Kingred Modern"/>
              </a:rPr>
              <a:t>OVERVIEW:</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Alpha blending combines the GAN-generated image with</a:t>
            </a:r>
            <a:r>
              <a:rPr lang="en-US" sz="2481">
                <a:solidFill>
                  <a:srgbClr val="000000"/>
                </a:solidFill>
                <a:latin typeface="Kingred Modern"/>
                <a:ea typeface="Kingred Modern"/>
                <a:cs typeface="Kingred Modern"/>
                <a:sym typeface="Kingred Modern"/>
              </a:rPr>
              <a:t> A COVER IMAGE TO </a:t>
            </a:r>
          </a:p>
          <a:p>
            <a:pPr algn="l">
              <a:lnSpc>
                <a:spcPts val="3474"/>
              </a:lnSpc>
              <a:spcBef>
                <a:spcPct val="0"/>
              </a:spcBef>
            </a:pPr>
            <a:r>
              <a:rPr lang="en-US" sz="2481">
                <a:solidFill>
                  <a:srgbClr val="000000"/>
                </a:solidFill>
                <a:latin typeface="Kingred Modern"/>
                <a:ea typeface="Kingred Modern"/>
                <a:cs typeface="Kingred Modern"/>
                <a:sym typeface="Kingred Modern"/>
              </a:rPr>
              <a:t>     </a:t>
            </a:r>
            <a:r>
              <a:rPr lang="en-US" sz="2481">
                <a:solidFill>
                  <a:srgbClr val="000000"/>
                </a:solidFill>
                <a:latin typeface="Kingred Modern"/>
                <a:ea typeface="Kingred Modern"/>
                <a:cs typeface="Kingred Modern"/>
                <a:sym typeface="Kingred Modern"/>
              </a:rPr>
              <a:t>CREATE A SEAMLESS RESULT.</a:t>
            </a:r>
          </a:p>
          <a:p>
            <a:pPr algn="l">
              <a:lnSpc>
                <a:spcPts val="3474"/>
              </a:lnSpc>
              <a:spcBef>
                <a:spcPct val="0"/>
              </a:spcBef>
            </a:pPr>
          </a:p>
          <a:p>
            <a:pPr algn="l">
              <a:lnSpc>
                <a:spcPts val="3474"/>
              </a:lnSpc>
              <a:spcBef>
                <a:spcPct val="0"/>
              </a:spcBef>
            </a:pPr>
            <a:r>
              <a:rPr lang="en-US" sz="2481">
                <a:solidFill>
                  <a:srgbClr val="000000"/>
                </a:solidFill>
                <a:latin typeface="Kingred Modern"/>
                <a:ea typeface="Kingred Modern"/>
                <a:cs typeface="Kingred Modern"/>
                <a:sym typeface="Kingred Modern"/>
              </a:rPr>
              <a:t>PROCESS:</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RESIZE THE COVER IMAGE (256X256) TO MATCH THE SYNTHETIC IMAGE.</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APPLY BLENDING FORMULA:</a:t>
            </a:r>
          </a:p>
          <a:p>
            <a:pPr algn="l" marL="233583" indent="-116792" lvl="1">
              <a:lnSpc>
                <a:spcPts val="1514"/>
              </a:lnSpc>
              <a:spcBef>
                <a:spcPct val="0"/>
              </a:spcBef>
              <a:buFont typeface="Arial"/>
              <a:buChar char="•"/>
            </a:pPr>
          </a:p>
          <a:p>
            <a:pPr algn="l">
              <a:lnSpc>
                <a:spcPts val="3474"/>
              </a:lnSpc>
              <a:spcBef>
                <a:spcPct val="0"/>
              </a:spcBef>
            </a:pPr>
            <a:r>
              <a:rPr lang="en-US" sz="2481">
                <a:solidFill>
                  <a:srgbClr val="000000"/>
                </a:solidFill>
                <a:latin typeface="Abril Fatface"/>
                <a:ea typeface="Abril Fatface"/>
                <a:cs typeface="Abril Fatface"/>
                <a:sym typeface="Abril Fatface"/>
              </a:rPr>
              <a:t>                    </a:t>
            </a:r>
            <a:r>
              <a:rPr lang="en-US" sz="2481">
                <a:solidFill>
                  <a:srgbClr val="000000"/>
                </a:solidFill>
                <a:latin typeface="Abril Fatface"/>
                <a:ea typeface="Abril Fatface"/>
                <a:cs typeface="Abril Fatface"/>
                <a:sym typeface="Abril Fatface"/>
              </a:rPr>
              <a:t>BLENDED IMAGE = Α×SYNTHETIC IMAGE+(1−Α)×COVER IMAGE     </a:t>
            </a:r>
          </a:p>
          <a:p>
            <a:pPr algn="l">
              <a:lnSpc>
                <a:spcPts val="3474"/>
              </a:lnSpc>
              <a:spcBef>
                <a:spcPct val="0"/>
              </a:spcBef>
            </a:pPr>
            <a:r>
              <a:rPr lang="en-US" sz="2481">
                <a:solidFill>
                  <a:srgbClr val="000000"/>
                </a:solidFill>
                <a:latin typeface="Abril Fatface"/>
                <a:ea typeface="Abril Fatface"/>
                <a:cs typeface="Abril Fatface"/>
                <a:sym typeface="Abril Fatface"/>
              </a:rPr>
              <a:t>                                               WHERE  Α=0.15</a:t>
            </a:r>
          </a:p>
          <a:p>
            <a:pPr algn="l">
              <a:lnSpc>
                <a:spcPts val="1514"/>
              </a:lnSpc>
              <a:spcBef>
                <a:spcPct val="0"/>
              </a:spcBef>
            </a:pPr>
          </a:p>
          <a:p>
            <a:pPr algn="l">
              <a:lnSpc>
                <a:spcPts val="3474"/>
              </a:lnSpc>
              <a:spcBef>
                <a:spcPct val="0"/>
              </a:spcBef>
            </a:pPr>
            <a:r>
              <a:rPr lang="en-US" sz="2481">
                <a:solidFill>
                  <a:srgbClr val="000000"/>
                </a:solidFill>
                <a:latin typeface="Kingred Modern"/>
                <a:ea typeface="Kingred Modern"/>
                <a:cs typeface="Kingred Modern"/>
                <a:sym typeface="Kingred Modern"/>
              </a:rPr>
              <a:t>KEY FEATURES:</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PRESERVES THE COVER IMAGE’S LOOK.</a:t>
            </a:r>
          </a:p>
          <a:p>
            <a:pPr algn="l" marL="535836" indent="-267918" lvl="1">
              <a:lnSpc>
                <a:spcPts val="3474"/>
              </a:lnSpc>
              <a:spcBef>
                <a:spcPct val="0"/>
              </a:spcBef>
              <a:buFont typeface="Arial"/>
              <a:buChar char="•"/>
            </a:pPr>
            <a:r>
              <a:rPr lang="en-US" sz="2481">
                <a:solidFill>
                  <a:srgbClr val="000000"/>
                </a:solidFill>
                <a:latin typeface="Kingred Modern"/>
                <a:ea typeface="Kingred Modern"/>
                <a:cs typeface="Kingred Modern"/>
                <a:sym typeface="Kingred Modern"/>
              </a:rPr>
              <a:t>C</a:t>
            </a:r>
            <a:r>
              <a:rPr lang="en-US" sz="2481">
                <a:solidFill>
                  <a:srgbClr val="000000"/>
                </a:solidFill>
                <a:latin typeface="Kingred Modern"/>
                <a:ea typeface="Kingred Modern"/>
                <a:cs typeface="Kingred Modern"/>
                <a:sym typeface="Kingred Modern"/>
              </a:rPr>
              <a:t>ONTROLS THE SYNTHETIC IMAGE'S VISIBILITY WITH THE BLENDING FACTOR.</a:t>
            </a:r>
          </a:p>
          <a:p>
            <a:pPr algn="l">
              <a:lnSpc>
                <a:spcPts val="3474"/>
              </a:lnSpc>
              <a:spcBef>
                <a:spcPct val="0"/>
              </a:spcBef>
            </a:pPr>
          </a:p>
          <a:p>
            <a:pPr algn="l">
              <a:lnSpc>
                <a:spcPts val="347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DAGXNT2YVrM</dc:identifier>
  <dcterms:modified xsi:type="dcterms:W3CDTF">2011-08-01T06:04:30Z</dcterms:modified>
  <cp:revision>1</cp:revision>
  <dc:title>Green Leaves Background Watercolor Presentation</dc:title>
</cp:coreProperties>
</file>